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Lora Medium"/>
      <p:regular r:id="rId18"/>
      <p:bold r:id="rId19"/>
      <p:italic r:id="rId20"/>
      <p:boldItalic r:id="rId21"/>
    </p:embeddedFont>
    <p:embeddedFont>
      <p:font typeface="Montserrat"/>
      <p:regular r:id="rId22"/>
      <p:bold r:id="rId23"/>
      <p:italic r:id="rId24"/>
      <p:boldItalic r:id="rId25"/>
    </p:embeddedFont>
    <p:embeddedFont>
      <p:font typeface="Lora"/>
      <p:regular r:id="rId26"/>
      <p:bold r:id="rId27"/>
      <p:italic r:id="rId28"/>
      <p:boldItalic r:id="rId29"/>
    </p:embeddedFont>
    <p:embeddedFont>
      <p:font typeface="Montserrat Light"/>
      <p:regular r:id="rId30"/>
      <p:bold r:id="rId31"/>
      <p:italic r:id="rId32"/>
      <p:boldItalic r:id="rId33"/>
    </p:embeddedFont>
    <p:embeddedFont>
      <p:font typeface="Climate Crisis"/>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E3EDF22-2DC8-4F83-B306-971DBD1E1894}">
  <a:tblStyle styleId="{DE3EDF22-2DC8-4F83-B306-971DBD1E1894}" styleName="Table_0">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oraMedium-italic.fntdata"/><Relationship Id="rId22" Type="http://schemas.openxmlformats.org/officeDocument/2006/relationships/font" Target="fonts/Montserrat-regular.fntdata"/><Relationship Id="rId21" Type="http://schemas.openxmlformats.org/officeDocument/2006/relationships/font" Target="fonts/LoraMedium-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ora-regular.fntdata"/><Relationship Id="rId25" Type="http://schemas.openxmlformats.org/officeDocument/2006/relationships/font" Target="fonts/Montserrat-boldItalic.fntdata"/><Relationship Id="rId28" Type="http://schemas.openxmlformats.org/officeDocument/2006/relationships/font" Target="fonts/Lora-italic.fntdata"/><Relationship Id="rId27" Type="http://schemas.openxmlformats.org/officeDocument/2006/relationships/font" Target="fonts/Lora-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ora-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Light-bold.fntdata"/><Relationship Id="rId30" Type="http://schemas.openxmlformats.org/officeDocument/2006/relationships/font" Target="fonts/MontserratLight-regular.fntdata"/><Relationship Id="rId11" Type="http://schemas.openxmlformats.org/officeDocument/2006/relationships/slide" Target="slides/slide5.xml"/><Relationship Id="rId33" Type="http://schemas.openxmlformats.org/officeDocument/2006/relationships/font" Target="fonts/MontserratLight-boldItalic.fntdata"/><Relationship Id="rId10" Type="http://schemas.openxmlformats.org/officeDocument/2006/relationships/slide" Target="slides/slide4.xml"/><Relationship Id="rId32" Type="http://schemas.openxmlformats.org/officeDocument/2006/relationships/font" Target="fonts/MontserratLight-italic.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ClimateCrisis-regular.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LoraMedium-bold.fntdata"/><Relationship Id="rId18" Type="http://schemas.openxmlformats.org/officeDocument/2006/relationships/font" Target="fonts/Lora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54ee15da9f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54ee15da9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54ee15da9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54ee15da9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54e4e3b3e5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54e4e3b3e5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54e4e3b3e5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54e4e3b3e5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54ee15da9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54ee15da9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54ee15da9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54ee15da9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54ee15da9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54ee15da9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59a48e4af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59a48e4af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54ee15da9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54ee15da9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54ee15da9f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54ee15da9f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hyperlink" Target="mailto:thegatonfoundation@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mailto:thegatonfoundation@gmail.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thegatonfoundation.org/" TargetMode="External"/><Relationship Id="rId4" Type="http://schemas.openxmlformats.org/officeDocument/2006/relationships/hyperlink" Target="mailto:thegatonfoundation@gmail.com" TargetMode="External"/><Relationship Id="rId5" Type="http://schemas.openxmlformats.org/officeDocument/2006/relationships/hyperlink" Target="https://www.instagram.com/thegatonfoundation/" TargetMode="External"/><Relationship Id="rId6" Type="http://schemas.openxmlformats.org/officeDocument/2006/relationships/hyperlink" Target="https://www.instagram.com/thegatonfoundation/" TargetMode="External"/><Relationship Id="rId7" Type="http://schemas.openxmlformats.org/officeDocument/2006/relationships/hyperlink" Target="mailto:thegatonfoundation@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mailto:thegatonfoundation@gmail.com" TargetMode="External"/><Relationship Id="rId4" Type="http://schemas.openxmlformats.org/officeDocument/2006/relationships/image" Target="../media/image8.jpg"/><Relationship Id="rId5"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hyperlink" Target="mailto:thegatonfoundation@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11.jpg"/><Relationship Id="rId10" Type="http://schemas.openxmlformats.org/officeDocument/2006/relationships/hyperlink" Target="mailto:thegatonfoundation@gmail.com" TargetMode="External"/><Relationship Id="rId9" Type="http://schemas.openxmlformats.org/officeDocument/2006/relationships/image" Target="../media/image1.png"/><Relationship Id="rId5" Type="http://schemas.openxmlformats.org/officeDocument/2006/relationships/image" Target="../media/image13.jpg"/><Relationship Id="rId6" Type="http://schemas.openxmlformats.org/officeDocument/2006/relationships/image" Target="../media/image7.png"/><Relationship Id="rId7" Type="http://schemas.openxmlformats.org/officeDocument/2006/relationships/image" Target="../media/image9.png"/><Relationship Id="rId8"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hyperlink" Target="mailto:thegatonfoundation@gmail.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mailto:thegatonfoundation@gmail.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hyperlink" Target="mailto:thegatonfoundation@gmail.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mailto:thegatonfoundation@gmail.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mailto:thegatonfoundation@gmail.com" TargetMode="Externa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A green and blue flower&#10;&#10;Description automatically generated with low confidence" id="54" name="Google Shape;54;p13"/>
          <p:cNvPicPr preferRelativeResize="0"/>
          <p:nvPr/>
        </p:nvPicPr>
        <p:blipFill>
          <a:blip r:embed="rId3">
            <a:alphaModFix/>
          </a:blip>
          <a:stretch>
            <a:fillRect/>
          </a:stretch>
        </p:blipFill>
        <p:spPr>
          <a:xfrm>
            <a:off x="2902300" y="828450"/>
            <a:ext cx="3152775" cy="3152775"/>
          </a:xfrm>
          <a:prstGeom prst="rect">
            <a:avLst/>
          </a:prstGeom>
          <a:noFill/>
          <a:ln>
            <a:noFill/>
          </a:ln>
        </p:spPr>
      </p:pic>
      <p:sp>
        <p:nvSpPr>
          <p:cNvPr id="55" name="Google Shape;55;p13"/>
          <p:cNvSpPr txBox="1"/>
          <p:nvPr/>
        </p:nvSpPr>
        <p:spPr>
          <a:xfrm>
            <a:off x="3054700" y="980850"/>
            <a:ext cx="3000000" cy="3000000"/>
          </a:xfrm>
          <a:prstGeom prst="rect">
            <a:avLst/>
          </a:prstGeom>
          <a:noFill/>
          <a:ln>
            <a:noFill/>
          </a:ln>
        </p:spPr>
        <p:txBody>
          <a:bodyPr anchorCtr="0" anchor="ctr" bIns="91425" lIns="91425" spcFirstLastPara="1" rIns="91425" wrap="square" tIns="91425">
            <a:noAutofit/>
          </a:bodyPr>
          <a:lstStyle/>
          <a:p>
            <a:pPr indent="0" lvl="0" marL="243840" rtl="0" algn="l">
              <a:lnSpc>
                <a:spcPct val="176250"/>
              </a:lnSpc>
              <a:spcBef>
                <a:spcPts val="0"/>
              </a:spcBef>
              <a:spcAft>
                <a:spcPts val="0"/>
              </a:spcAft>
              <a:buNone/>
            </a:pPr>
            <a:r>
              <a:t/>
            </a:r>
            <a:endParaRPr b="1" sz="1550">
              <a:solidFill>
                <a:srgbClr val="243341"/>
              </a:solidFill>
              <a:latin typeface="Avenir"/>
              <a:ea typeface="Avenir"/>
              <a:cs typeface="Avenir"/>
              <a:sym typeface="Avenir"/>
            </a:endParaRPr>
          </a:p>
          <a:p>
            <a:pPr indent="0" lvl="0" marL="243840" rtl="0" algn="ctr">
              <a:spcBef>
                <a:spcPts val="330"/>
              </a:spcBef>
              <a:spcAft>
                <a:spcPts val="0"/>
              </a:spcAft>
              <a:buNone/>
            </a:pPr>
            <a:r>
              <a:t/>
            </a:r>
            <a:endParaRPr b="1" sz="1550">
              <a:solidFill>
                <a:srgbClr val="243341"/>
              </a:solidFill>
              <a:latin typeface="Avenir"/>
              <a:ea typeface="Avenir"/>
              <a:cs typeface="Avenir"/>
              <a:sym typeface="Avenir"/>
            </a:endParaRPr>
          </a:p>
          <a:p>
            <a:pPr indent="0" lvl="0" marL="0" rtl="0" algn="l">
              <a:lnSpc>
                <a:spcPct val="366666"/>
              </a:lnSpc>
              <a:spcBef>
                <a:spcPts val="200"/>
              </a:spcBef>
              <a:spcAft>
                <a:spcPts val="0"/>
              </a:spcAft>
              <a:buNone/>
            </a:pPr>
            <a:r>
              <a:t/>
            </a:r>
            <a:endParaRPr b="1" sz="1550">
              <a:solidFill>
                <a:srgbClr val="243341"/>
              </a:solidFill>
              <a:latin typeface="Avenir"/>
              <a:ea typeface="Avenir"/>
              <a:cs typeface="Avenir"/>
              <a:sym typeface="Avenir"/>
            </a:endParaRPr>
          </a:p>
          <a:p>
            <a:pPr indent="0" lvl="0" marL="0" rtl="0" algn="l">
              <a:lnSpc>
                <a:spcPct val="366666"/>
              </a:lnSpc>
              <a:spcBef>
                <a:spcPts val="0"/>
              </a:spcBef>
              <a:spcAft>
                <a:spcPts val="0"/>
              </a:spcAft>
              <a:buNone/>
            </a:pPr>
            <a:r>
              <a:t/>
            </a:r>
            <a:endParaRPr b="1" sz="1550">
              <a:solidFill>
                <a:srgbClr val="243341"/>
              </a:solidFill>
              <a:latin typeface="Avenir"/>
              <a:ea typeface="Avenir"/>
              <a:cs typeface="Avenir"/>
              <a:sym typeface="Avenir"/>
            </a:endParaRPr>
          </a:p>
        </p:txBody>
      </p:sp>
      <p:sp>
        <p:nvSpPr>
          <p:cNvPr id="56" name="Google Shape;56;p13"/>
          <p:cNvSpPr txBox="1"/>
          <p:nvPr/>
        </p:nvSpPr>
        <p:spPr>
          <a:xfrm>
            <a:off x="56775" y="4565525"/>
            <a:ext cx="9144000" cy="777900"/>
          </a:xfrm>
          <a:prstGeom prst="rect">
            <a:avLst/>
          </a:prstGeom>
          <a:noFill/>
          <a:ln>
            <a:noFill/>
          </a:ln>
        </p:spPr>
        <p:txBody>
          <a:bodyPr anchorCtr="0" anchor="t" bIns="91425" lIns="91425" spcFirstLastPara="1" rIns="91425" wrap="square" tIns="91425">
            <a:spAutoFit/>
          </a:bodyPr>
          <a:lstStyle/>
          <a:p>
            <a:pPr indent="0" lvl="0" marL="168275" rtl="0" algn="l">
              <a:spcBef>
                <a:spcPts val="30"/>
              </a:spcBef>
              <a:spcAft>
                <a:spcPts val="0"/>
              </a:spcAft>
              <a:buNone/>
            </a:pPr>
            <a:r>
              <a:rPr b="1" lang="en" sz="950">
                <a:solidFill>
                  <a:srgbClr val="243341"/>
                </a:solidFill>
                <a:latin typeface="Avenir"/>
                <a:ea typeface="Avenir"/>
                <a:cs typeface="Avenir"/>
                <a:sym typeface="Avenir"/>
              </a:rPr>
              <a:t>thegatonfoundation.org   |   </a:t>
            </a:r>
            <a:r>
              <a:rPr b="1" lang="en" sz="950" u="sng">
                <a:solidFill>
                  <a:schemeClr val="hlink"/>
                </a:solidFill>
                <a:latin typeface="Avenir"/>
                <a:ea typeface="Avenir"/>
                <a:cs typeface="Avenir"/>
                <a:sym typeface="Avenir"/>
                <a:hlinkClick r:id="rId4"/>
              </a:rPr>
              <a:t>thegatonfoundation@gmail.com</a:t>
            </a:r>
            <a:r>
              <a:rPr b="1" lang="en" sz="950">
                <a:solidFill>
                  <a:srgbClr val="243341"/>
                </a:solidFill>
                <a:latin typeface="Avenir"/>
                <a:ea typeface="Avenir"/>
                <a:cs typeface="Avenir"/>
                <a:sym typeface="Avenir"/>
              </a:rPr>
              <a:t> | </a:t>
            </a:r>
            <a:r>
              <a:rPr b="1" lang="en" sz="800">
                <a:solidFill>
                  <a:schemeClr val="dk1"/>
                </a:solidFill>
              </a:rPr>
              <a:t> @thegatonfoundation </a:t>
            </a:r>
            <a:r>
              <a:rPr b="1" lang="en" sz="2800">
                <a:solidFill>
                  <a:schemeClr val="dk1"/>
                </a:solidFill>
              </a:rPr>
              <a:t> </a:t>
            </a:r>
            <a:r>
              <a:rPr b="1" lang="en" sz="800">
                <a:solidFill>
                  <a:schemeClr val="dk1"/>
                </a:solidFill>
              </a:rPr>
              <a:t>							</a:t>
            </a:r>
            <a:r>
              <a:rPr b="1" lang="en" sz="950">
                <a:solidFill>
                  <a:srgbClr val="243341"/>
                </a:solidFill>
                <a:latin typeface="Avenir"/>
                <a:ea typeface="Avenir"/>
                <a:cs typeface="Avenir"/>
                <a:sym typeface="Avenir"/>
              </a:rPr>
              <a:t>Media Kit ’23</a:t>
            </a:r>
            <a:endParaRPr b="1" sz="800">
              <a:solidFill>
                <a:schemeClr val="dk1"/>
              </a:solidFill>
            </a:endParaRPr>
          </a:p>
          <a:p>
            <a:pPr indent="0" lvl="0" marL="168275" rtl="0" algn="ctr">
              <a:spcBef>
                <a:spcPts val="125"/>
              </a:spcBef>
              <a:spcAft>
                <a:spcPts val="125"/>
              </a:spcAft>
              <a:buNone/>
            </a:pPr>
            <a:r>
              <a:rPr b="1" lang="en" sz="950">
                <a:solidFill>
                  <a:srgbClr val="243341"/>
                </a:solidFill>
                <a:latin typeface="Avenir"/>
                <a:ea typeface="Avenir"/>
                <a:cs typeface="Avenir"/>
                <a:sym typeface="Avenir"/>
              </a:rPr>
              <a:t>	                                    </a:t>
            </a:r>
            <a:endParaRPr b="1" sz="950">
              <a:solidFill>
                <a:srgbClr val="243341"/>
              </a:solidFill>
              <a:latin typeface="Avenir"/>
              <a:ea typeface="Avenir"/>
              <a:cs typeface="Avenir"/>
              <a:sym typeface="Aveni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00"/>
              </a:spcBef>
              <a:spcAft>
                <a:spcPts val="0"/>
              </a:spcAft>
              <a:buClr>
                <a:schemeClr val="dk1"/>
              </a:buClr>
              <a:buSzPct val="39285"/>
              <a:buFont typeface="Arial"/>
              <a:buNone/>
            </a:pPr>
            <a:r>
              <a:rPr b="1" lang="en" u="sng">
                <a:solidFill>
                  <a:srgbClr val="00B050"/>
                </a:solidFill>
              </a:rPr>
              <a:t>Angela’s Extended Bio</a:t>
            </a:r>
            <a:endParaRPr b="1" u="sng">
              <a:solidFill>
                <a:srgbClr val="00B050"/>
              </a:solidFill>
            </a:endParaRPr>
          </a:p>
          <a:p>
            <a:pPr indent="0" lvl="0" marL="0" rtl="0" algn="l">
              <a:spcBef>
                <a:spcPts val="100"/>
              </a:spcBef>
              <a:spcAft>
                <a:spcPts val="0"/>
              </a:spcAft>
              <a:buNone/>
            </a:pPr>
            <a:r>
              <a:t/>
            </a:r>
            <a:endParaRPr/>
          </a:p>
        </p:txBody>
      </p:sp>
      <p:sp>
        <p:nvSpPr>
          <p:cNvPr id="131" name="Google Shape;131;p22"/>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0" lvl="0" marL="0" rtl="0" algn="l">
              <a:lnSpc>
                <a:spcPct val="105000"/>
              </a:lnSpc>
              <a:spcBef>
                <a:spcPts val="100"/>
              </a:spcBef>
              <a:spcAft>
                <a:spcPts val="0"/>
              </a:spcAft>
              <a:buClr>
                <a:schemeClr val="dk1"/>
              </a:buClr>
              <a:buSzPts val="935"/>
              <a:buFont typeface="Arial"/>
              <a:buNone/>
            </a:pPr>
            <a:r>
              <a:rPr lang="en" sz="1000">
                <a:solidFill>
                  <a:srgbClr val="222222"/>
                </a:solidFill>
                <a:highlight>
                  <a:srgbClr val="FFFFFF"/>
                </a:highlight>
                <a:latin typeface="Montserrat"/>
                <a:ea typeface="Montserrat"/>
                <a:cs typeface="Montserrat"/>
                <a:sym typeface="Montserrat"/>
              </a:rPr>
              <a:t>Angela Gaton-Wiltshire has been an educator for over 36 years. As a bilingual speech and language therapist and education evaluator, she has been instrumental in the lives of thousands of students throughout her career. As a student, she was interested in medicine, attending podiatry school before changing course to education. An Alum of Adelphi University with four Master's degrees in general education, speech and language pathology, deaf education, special education, and permanent certifications in: Mathematics 7-12, Bilingual Education (Elementary) Permanent Extension, Deaf And Hearing Impaired, Special Education, Bilingual Education (Non-Elementary/Elementary), Biology 7-12, School District Administrator, Speech And Hearing Handicapped, English To Speakers Of Other Languages, Nursery, Kindergarten &amp; Grades 1-6, School Administrator/Supervisor. The trajectory of her career in the DOE and in Early Intervention was set. Working at the individual level with children, parents, and guardians to identify challenges that may prevent them from achieving their aspirations gave her purpose. She is passionate about helping students reach their full academic and socio-emotional development potential. Acknowledgments from her colleagues in every institution she’s worked in do not begin to describe her inherent altruism. The proud mother of four has been recognized by the directors of her children's education centers for “unselfish loyalty” to their programs. Angela dreamt up the Give&amp;Go project in 2020 after hearing that a fire displaced students attending the high school where she is tenured. She is deeply committed to the growth of this project and to making it available to “everyone, everywhere, who can possibly need it.” Angela is the co-founder of The Gaton Foundation and its esteemed board president. Those who know her know that her ideas flow freely and that this visionary builds on a lifelong legacy through her work ethic and dedication to philanthropic causes near and far. She embodies the “Giver” spirit, a term she and her team use to identify the volunteers who devote their time, resources, or energy to fortifying the foundations' initiatives. She said, "Children are our greatest opportunity to make an impact. They're curious, imaginative, and have all the components of real change-makers, so we started there by providing the Give&amp;Go Grocery Project to schools. If we can sufficiently nourish people with nutritious foods, education, and opportunities, they can be tremendous forces for good in every connection they make." </a:t>
            </a:r>
            <a:endParaRPr sz="1000">
              <a:solidFill>
                <a:srgbClr val="222222"/>
              </a:solidFill>
              <a:highlight>
                <a:srgbClr val="FFFFFF"/>
              </a:highlight>
              <a:latin typeface="Montserrat"/>
              <a:ea typeface="Montserrat"/>
              <a:cs typeface="Montserrat"/>
              <a:sym typeface="Montserrat"/>
            </a:endParaRPr>
          </a:p>
          <a:p>
            <a:pPr indent="0" lvl="0" marL="0" rtl="0" algn="l">
              <a:lnSpc>
                <a:spcPct val="105000"/>
              </a:lnSpc>
              <a:spcBef>
                <a:spcPts val="100"/>
              </a:spcBef>
              <a:spcAft>
                <a:spcPts val="1200"/>
              </a:spcAft>
              <a:buSzPts val="935"/>
              <a:buNone/>
            </a:pPr>
            <a:r>
              <a:t/>
            </a:r>
            <a:endParaRPr sz="1530"/>
          </a:p>
        </p:txBody>
      </p:sp>
      <p:sp>
        <p:nvSpPr>
          <p:cNvPr id="132" name="Google Shape;132;p22"/>
          <p:cNvSpPr txBox="1"/>
          <p:nvPr/>
        </p:nvSpPr>
        <p:spPr>
          <a:xfrm>
            <a:off x="0" y="4434125"/>
            <a:ext cx="9144000" cy="777900"/>
          </a:xfrm>
          <a:prstGeom prst="rect">
            <a:avLst/>
          </a:prstGeom>
          <a:noFill/>
          <a:ln>
            <a:noFill/>
          </a:ln>
        </p:spPr>
        <p:txBody>
          <a:bodyPr anchorCtr="0" anchor="t" bIns="91425" lIns="91425" spcFirstLastPara="1" rIns="91425" wrap="square" tIns="91425">
            <a:spAutoFit/>
          </a:bodyPr>
          <a:lstStyle/>
          <a:p>
            <a:pPr indent="0" lvl="0" marL="168275" rtl="0" algn="l">
              <a:spcBef>
                <a:spcPts val="30"/>
              </a:spcBef>
              <a:spcAft>
                <a:spcPts val="0"/>
              </a:spcAft>
              <a:buNone/>
            </a:pPr>
            <a:r>
              <a:rPr b="1" lang="en" sz="950">
                <a:solidFill>
                  <a:srgbClr val="243341"/>
                </a:solidFill>
                <a:latin typeface="Avenir"/>
                <a:ea typeface="Avenir"/>
                <a:cs typeface="Avenir"/>
                <a:sym typeface="Avenir"/>
              </a:rPr>
              <a:t>thegatonfoundation.org   |   </a:t>
            </a:r>
            <a:r>
              <a:rPr b="1" lang="en" sz="950" u="sng">
                <a:solidFill>
                  <a:schemeClr val="hlink"/>
                </a:solidFill>
                <a:latin typeface="Avenir"/>
                <a:ea typeface="Avenir"/>
                <a:cs typeface="Avenir"/>
                <a:sym typeface="Avenir"/>
                <a:hlinkClick r:id="rId3"/>
              </a:rPr>
              <a:t>thegatonfoundation@gmail.com</a:t>
            </a:r>
            <a:r>
              <a:rPr b="1" lang="en" sz="950">
                <a:solidFill>
                  <a:srgbClr val="243341"/>
                </a:solidFill>
                <a:latin typeface="Avenir"/>
                <a:ea typeface="Avenir"/>
                <a:cs typeface="Avenir"/>
                <a:sym typeface="Avenir"/>
              </a:rPr>
              <a:t> | </a:t>
            </a:r>
            <a:r>
              <a:rPr b="1" lang="en" sz="800">
                <a:solidFill>
                  <a:schemeClr val="dk1"/>
                </a:solidFill>
              </a:rPr>
              <a:t> @thegatonfoundation </a:t>
            </a:r>
            <a:r>
              <a:rPr b="1" lang="en" sz="2800">
                <a:solidFill>
                  <a:schemeClr val="dk1"/>
                </a:solidFill>
              </a:rPr>
              <a:t> </a:t>
            </a:r>
            <a:r>
              <a:rPr b="1" lang="en" sz="800">
                <a:solidFill>
                  <a:schemeClr val="dk1"/>
                </a:solidFill>
              </a:rPr>
              <a:t>							</a:t>
            </a:r>
            <a:r>
              <a:rPr b="1" lang="en" sz="950">
                <a:solidFill>
                  <a:srgbClr val="243341"/>
                </a:solidFill>
                <a:latin typeface="Avenir"/>
                <a:ea typeface="Avenir"/>
                <a:cs typeface="Avenir"/>
                <a:sym typeface="Avenir"/>
              </a:rPr>
              <a:t>Media Kit ’23</a:t>
            </a:r>
            <a:endParaRPr b="1" sz="800">
              <a:solidFill>
                <a:schemeClr val="dk1"/>
              </a:solidFill>
            </a:endParaRPr>
          </a:p>
          <a:p>
            <a:pPr indent="0" lvl="0" marL="168275" rtl="0" algn="ctr">
              <a:spcBef>
                <a:spcPts val="125"/>
              </a:spcBef>
              <a:spcAft>
                <a:spcPts val="125"/>
              </a:spcAft>
              <a:buNone/>
            </a:pPr>
            <a:r>
              <a:rPr b="1" lang="en" sz="950">
                <a:solidFill>
                  <a:srgbClr val="243341"/>
                </a:solidFill>
                <a:latin typeface="Avenir"/>
                <a:ea typeface="Avenir"/>
                <a:cs typeface="Avenir"/>
                <a:sym typeface="Avenir"/>
              </a:rPr>
              <a:t>	                                    </a:t>
            </a:r>
            <a:endParaRPr b="1" sz="950">
              <a:solidFill>
                <a:srgbClr val="243341"/>
              </a:solidFill>
              <a:latin typeface="Avenir"/>
              <a:ea typeface="Avenir"/>
              <a:cs typeface="Avenir"/>
              <a:sym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nvSpPr>
        <p:spPr>
          <a:xfrm>
            <a:off x="2621550" y="1119150"/>
            <a:ext cx="3900900" cy="2905200"/>
          </a:xfrm>
          <a:prstGeom prst="rect">
            <a:avLst/>
          </a:prstGeom>
          <a:solidFill>
            <a:srgbClr val="00B05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3"/>
          <p:cNvSpPr txBox="1"/>
          <p:nvPr>
            <p:ph type="title"/>
          </p:nvPr>
        </p:nvSpPr>
        <p:spPr>
          <a:xfrm>
            <a:off x="311700" y="539250"/>
            <a:ext cx="8520600" cy="4065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en" sz="2800">
                <a:solidFill>
                  <a:srgbClr val="FFFFFF"/>
                </a:solidFill>
                <a:latin typeface="Montserrat"/>
                <a:ea typeface="Montserrat"/>
                <a:cs typeface="Montserrat"/>
                <a:sym typeface="Montserrat"/>
              </a:rPr>
              <a:t>Contact Us</a:t>
            </a:r>
            <a:endParaRPr sz="2800">
              <a:solidFill>
                <a:srgbClr val="FFFFFF"/>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n" sz="1400">
                <a:solidFill>
                  <a:srgbClr val="FFFFFF"/>
                </a:solidFill>
                <a:latin typeface="Montserrat"/>
                <a:ea typeface="Montserrat"/>
                <a:cs typeface="Montserrat"/>
                <a:sym typeface="Montserrat"/>
              </a:rPr>
              <a:t> </a:t>
            </a:r>
            <a:endParaRPr sz="1400">
              <a:solidFill>
                <a:srgbClr val="FFFFFF"/>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n" sz="1400" u="sng">
                <a:solidFill>
                  <a:srgbClr val="FFFFFF"/>
                </a:solidFill>
                <a:latin typeface="Montserrat"/>
                <a:ea typeface="Montserrat"/>
                <a:cs typeface="Montserrat"/>
                <a:sym typeface="Montserrat"/>
                <a:hlinkClick r:id="rId3">
                  <a:extLst>
                    <a:ext uri="{A12FA001-AC4F-418D-AE19-62706E023703}">
                      <ahyp:hlinkClr val="tx"/>
                    </a:ext>
                  </a:extLst>
                </a:hlinkClick>
              </a:rPr>
              <a:t>thegatonfoundation.org</a:t>
            </a:r>
            <a:r>
              <a:rPr lang="en" sz="1400">
                <a:solidFill>
                  <a:srgbClr val="FFFFFF"/>
                </a:solidFill>
                <a:latin typeface="Montserrat"/>
                <a:ea typeface="Montserrat"/>
                <a:cs typeface="Montserrat"/>
                <a:sym typeface="Montserrat"/>
              </a:rPr>
              <a:t>    </a:t>
            </a:r>
            <a:endParaRPr sz="1400">
              <a:solidFill>
                <a:srgbClr val="FFFFFF"/>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t/>
            </a:r>
            <a:endParaRPr sz="1400">
              <a:solidFill>
                <a:srgbClr val="FFFFFF"/>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n" sz="1400" u="sng">
                <a:solidFill>
                  <a:srgbClr val="FFFFFF"/>
                </a:solidFill>
                <a:latin typeface="Montserrat"/>
                <a:ea typeface="Montserrat"/>
                <a:cs typeface="Montserrat"/>
                <a:sym typeface="Montserrat"/>
                <a:hlinkClick r:id="rId4">
                  <a:extLst>
                    <a:ext uri="{A12FA001-AC4F-418D-AE19-62706E023703}">
                      <ahyp:hlinkClr val="tx"/>
                    </a:ext>
                  </a:extLst>
                </a:hlinkClick>
              </a:rPr>
              <a:t>thegatonfoundation@gmail.com</a:t>
            </a:r>
            <a:endParaRPr sz="1400">
              <a:solidFill>
                <a:srgbClr val="FFFFFF"/>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t/>
            </a:r>
            <a:endParaRPr sz="1400">
              <a:solidFill>
                <a:srgbClr val="FFFFFF"/>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n" sz="1400" u="sng">
                <a:solidFill>
                  <a:srgbClr val="FFFFFF"/>
                </a:solidFill>
                <a:latin typeface="Montserrat"/>
                <a:ea typeface="Montserrat"/>
                <a:cs typeface="Montserrat"/>
                <a:sym typeface="Montserrat"/>
                <a:hlinkClick r:id="rId5">
                  <a:extLst>
                    <a:ext uri="{A12FA001-AC4F-418D-AE19-62706E023703}">
                      <ahyp:hlinkClr val="tx"/>
                    </a:ext>
                  </a:extLst>
                </a:hlinkClick>
              </a:rPr>
              <a:t>@thegatonfoundation </a:t>
            </a:r>
            <a:r>
              <a:rPr lang="en" sz="1400" u="sng">
                <a:solidFill>
                  <a:srgbClr val="000000"/>
                </a:solidFill>
                <a:latin typeface="Montserrat"/>
                <a:ea typeface="Montserrat"/>
                <a:cs typeface="Montserrat"/>
                <a:sym typeface="Montserrat"/>
                <a:hlinkClick r:id="rId6">
                  <a:extLst>
                    <a:ext uri="{A12FA001-AC4F-418D-AE19-62706E023703}">
                      <ahyp:hlinkClr val="tx"/>
                    </a:ext>
                  </a:extLst>
                </a:hlinkClick>
              </a:rPr>
              <a:t> </a:t>
            </a:r>
            <a:endParaRPr sz="1400">
              <a:solidFill>
                <a:srgbClr val="000000"/>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t/>
            </a:r>
            <a:endParaRPr b="1" sz="1200">
              <a:solidFill>
                <a:srgbClr val="800080"/>
              </a:solidFill>
            </a:endParaRPr>
          </a:p>
        </p:txBody>
      </p:sp>
      <p:sp>
        <p:nvSpPr>
          <p:cNvPr id="139" name="Google Shape;139;p23"/>
          <p:cNvSpPr txBox="1"/>
          <p:nvPr/>
        </p:nvSpPr>
        <p:spPr>
          <a:xfrm>
            <a:off x="56775" y="4598650"/>
            <a:ext cx="9144000" cy="777900"/>
          </a:xfrm>
          <a:prstGeom prst="rect">
            <a:avLst/>
          </a:prstGeom>
          <a:noFill/>
          <a:ln>
            <a:noFill/>
          </a:ln>
        </p:spPr>
        <p:txBody>
          <a:bodyPr anchorCtr="0" anchor="t" bIns="91425" lIns="91425" spcFirstLastPara="1" rIns="91425" wrap="square" tIns="91425">
            <a:spAutoFit/>
          </a:bodyPr>
          <a:lstStyle/>
          <a:p>
            <a:pPr indent="0" lvl="0" marL="168275" rtl="0" algn="l">
              <a:spcBef>
                <a:spcPts val="30"/>
              </a:spcBef>
              <a:spcAft>
                <a:spcPts val="0"/>
              </a:spcAft>
              <a:buNone/>
            </a:pPr>
            <a:r>
              <a:rPr b="1" lang="en" sz="950">
                <a:solidFill>
                  <a:srgbClr val="243341"/>
                </a:solidFill>
                <a:latin typeface="Avenir"/>
                <a:ea typeface="Avenir"/>
                <a:cs typeface="Avenir"/>
                <a:sym typeface="Avenir"/>
              </a:rPr>
              <a:t>thegatonfoundation.org   |   </a:t>
            </a:r>
            <a:r>
              <a:rPr b="1" lang="en" sz="950" u="sng">
                <a:solidFill>
                  <a:schemeClr val="hlink"/>
                </a:solidFill>
                <a:latin typeface="Avenir"/>
                <a:ea typeface="Avenir"/>
                <a:cs typeface="Avenir"/>
                <a:sym typeface="Avenir"/>
                <a:hlinkClick r:id="rId7"/>
              </a:rPr>
              <a:t>thegatonfoundation@gmail.com</a:t>
            </a:r>
            <a:r>
              <a:rPr b="1" lang="en" sz="950">
                <a:solidFill>
                  <a:srgbClr val="243341"/>
                </a:solidFill>
                <a:latin typeface="Avenir"/>
                <a:ea typeface="Avenir"/>
                <a:cs typeface="Avenir"/>
                <a:sym typeface="Avenir"/>
              </a:rPr>
              <a:t> | </a:t>
            </a:r>
            <a:r>
              <a:rPr b="1" lang="en" sz="800">
                <a:solidFill>
                  <a:schemeClr val="dk1"/>
                </a:solidFill>
              </a:rPr>
              <a:t> @thegatonfoundation </a:t>
            </a:r>
            <a:r>
              <a:rPr b="1" lang="en" sz="2800">
                <a:solidFill>
                  <a:schemeClr val="dk1"/>
                </a:solidFill>
              </a:rPr>
              <a:t> </a:t>
            </a:r>
            <a:r>
              <a:rPr b="1" lang="en" sz="800">
                <a:solidFill>
                  <a:schemeClr val="dk1"/>
                </a:solidFill>
              </a:rPr>
              <a:t>							</a:t>
            </a:r>
            <a:r>
              <a:rPr b="1" lang="en" sz="950">
                <a:solidFill>
                  <a:srgbClr val="243341"/>
                </a:solidFill>
                <a:latin typeface="Avenir"/>
                <a:ea typeface="Avenir"/>
                <a:cs typeface="Avenir"/>
                <a:sym typeface="Avenir"/>
              </a:rPr>
              <a:t>Media Kit ’23</a:t>
            </a:r>
            <a:endParaRPr b="1" sz="800">
              <a:solidFill>
                <a:schemeClr val="dk1"/>
              </a:solidFill>
            </a:endParaRPr>
          </a:p>
          <a:p>
            <a:pPr indent="0" lvl="0" marL="168275" rtl="0" algn="ctr">
              <a:spcBef>
                <a:spcPts val="125"/>
              </a:spcBef>
              <a:spcAft>
                <a:spcPts val="125"/>
              </a:spcAft>
              <a:buNone/>
            </a:pPr>
            <a:r>
              <a:rPr b="1" lang="en" sz="950">
                <a:solidFill>
                  <a:srgbClr val="243341"/>
                </a:solidFill>
                <a:latin typeface="Avenir"/>
                <a:ea typeface="Avenir"/>
                <a:cs typeface="Avenir"/>
                <a:sym typeface="Avenir"/>
              </a:rPr>
              <a:t>	                                    </a:t>
            </a:r>
            <a:endParaRPr b="1" sz="950">
              <a:solidFill>
                <a:srgbClr val="243341"/>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graphicFrame>
        <p:nvGraphicFramePr>
          <p:cNvPr id="61" name="Google Shape;61;p14"/>
          <p:cNvGraphicFramePr/>
          <p:nvPr/>
        </p:nvGraphicFramePr>
        <p:xfrm>
          <a:off x="-12" y="5"/>
          <a:ext cx="3000000" cy="3000000"/>
        </p:xfrm>
        <a:graphic>
          <a:graphicData uri="http://schemas.openxmlformats.org/drawingml/2006/table">
            <a:tbl>
              <a:tblPr bandCol="1" bandRow="1">
                <a:noFill/>
                <a:tableStyleId>{DE3EDF22-2DC8-4F83-B306-971DBD1E1894}</a:tableStyleId>
              </a:tblPr>
              <a:tblGrid>
                <a:gridCol w="4515975"/>
                <a:gridCol w="942775"/>
                <a:gridCol w="1403875"/>
                <a:gridCol w="2281350"/>
              </a:tblGrid>
              <a:tr h="390775">
                <a:tc gridSpan="2">
                  <a:txBody>
                    <a:bodyPr/>
                    <a:lstStyle/>
                    <a:p>
                      <a:pPr indent="0" lvl="0" marL="688975" rtl="0" algn="r">
                        <a:lnSpc>
                          <a:spcPct val="176250"/>
                        </a:lnSpc>
                        <a:spcBef>
                          <a:spcPts val="565"/>
                        </a:spcBef>
                        <a:spcAft>
                          <a:spcPts val="0"/>
                        </a:spcAft>
                        <a:buNone/>
                      </a:pPr>
                      <a:r>
                        <a:t/>
                      </a:r>
                      <a:endParaRPr b="1" sz="2100">
                        <a:solidFill>
                          <a:srgbClr val="243341"/>
                        </a:solidFill>
                        <a:latin typeface="Avenir"/>
                        <a:ea typeface="Avenir"/>
                        <a:cs typeface="Avenir"/>
                        <a:sym typeface="Avenir"/>
                      </a:endParaRPr>
                    </a:p>
                  </a:txBody>
                  <a:tcPr marT="0" marB="0" marR="0" marL="0">
                    <a:lnR cap="flat" cmpd="sng">
                      <a:solidFill>
                        <a:srgbClr val="000000"/>
                      </a:solidFill>
                      <a:prstDash val="solid"/>
                      <a:round/>
                      <a:headEnd len="sm" w="sm" type="none"/>
                      <a:tailEnd len="sm" w="sm" type="none"/>
                    </a:lnR>
                    <a:lnB cap="flat" cmpd="sng">
                      <a:solidFill>
                        <a:srgbClr val="000000"/>
                      </a:solidFill>
                      <a:prstDash val="solid"/>
                      <a:round/>
                      <a:headEnd len="sm" w="sm" type="none"/>
                      <a:tailEnd len="sm" w="sm" type="none"/>
                    </a:lnB>
                    <a:solidFill>
                      <a:srgbClr val="0070C0"/>
                    </a:solidFill>
                  </a:tcPr>
                </a:tc>
                <a:tc hMerge="1"/>
                <a:tc gridSpan="2">
                  <a:txBody>
                    <a:bodyPr/>
                    <a:lstStyle/>
                    <a:p>
                      <a:pPr indent="0" lvl="0" marL="688975" rtl="0" algn="r">
                        <a:lnSpc>
                          <a:spcPct val="176250"/>
                        </a:lnSpc>
                        <a:spcBef>
                          <a:spcPts val="565"/>
                        </a:spcBef>
                        <a:spcAft>
                          <a:spcPts val="0"/>
                        </a:spcAft>
                        <a:buNone/>
                      </a:pPr>
                      <a:r>
                        <a:t/>
                      </a:r>
                      <a:endParaRPr b="1" sz="2100">
                        <a:solidFill>
                          <a:srgbClr val="243341"/>
                        </a:solidFill>
                        <a:latin typeface="Avenir"/>
                        <a:ea typeface="Avenir"/>
                        <a:cs typeface="Avenir"/>
                        <a:sym typeface="Avenir"/>
                      </a:endParaRPr>
                    </a:p>
                  </a:txBody>
                  <a:tcPr marT="0" marB="0" marR="0" marL="0">
                    <a:lnL cap="flat" cmpd="sng">
                      <a:solidFill>
                        <a:srgbClr val="000000"/>
                      </a:solidFill>
                      <a:prstDash val="solid"/>
                      <a:round/>
                      <a:headEnd len="sm" w="sm" type="none"/>
                      <a:tailEnd len="sm" w="sm" type="none"/>
                    </a:lnL>
                    <a:lnT cap="flat" cmpd="sng">
                      <a:solidFill>
                        <a:srgbClr val="000000"/>
                      </a:solidFill>
                      <a:prstDash val="solid"/>
                      <a:round/>
                      <a:headEnd len="sm" w="sm" type="none"/>
                      <a:tailEnd len="sm" w="sm" type="none"/>
                    </a:lnT>
                    <a:lnB cap="flat" cmpd="sng" w="12700">
                      <a:solidFill>
                        <a:srgbClr val="243341"/>
                      </a:solidFill>
                      <a:prstDash val="solid"/>
                      <a:round/>
                      <a:headEnd len="sm" w="sm" type="none"/>
                      <a:tailEnd len="sm" w="sm" type="none"/>
                    </a:lnB>
                  </a:tcPr>
                </a:tc>
                <a:tc hMerge="1"/>
              </a:tr>
              <a:tr h="437325">
                <a:tc rowSpan="2">
                  <a:txBody>
                    <a:bodyPr/>
                    <a:lstStyle/>
                    <a:p>
                      <a:pPr indent="0" lvl="0" marL="688975" rtl="0" algn="r">
                        <a:lnSpc>
                          <a:spcPct val="196666"/>
                        </a:lnSpc>
                        <a:spcBef>
                          <a:spcPts val="565"/>
                        </a:spcBef>
                        <a:spcAft>
                          <a:spcPts val="0"/>
                        </a:spcAft>
                        <a:buNone/>
                      </a:pPr>
                      <a:r>
                        <a:t/>
                      </a:r>
                      <a:endParaRPr b="1" sz="2350">
                        <a:solidFill>
                          <a:srgbClr val="243341"/>
                        </a:solidFill>
                        <a:latin typeface="Avenir"/>
                        <a:ea typeface="Avenir"/>
                        <a:cs typeface="Avenir"/>
                        <a:sym typeface="Avenir"/>
                      </a:endParaRPr>
                    </a:p>
                  </a:txBody>
                  <a:tcPr marT="0" marB="0" marR="0" marL="0" anchor="b">
                    <a:lnR cap="flat" cmpd="sng" w="12700">
                      <a:solidFill>
                        <a:srgbClr val="243341"/>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0070C0"/>
                    </a:solidFill>
                  </a:tcPr>
                </a:tc>
                <a:tc rowSpan="2">
                  <a:txBody>
                    <a:bodyPr/>
                    <a:lstStyle/>
                    <a:p>
                      <a:pPr indent="0" lvl="0" marL="0" rtl="0" algn="l">
                        <a:lnSpc>
                          <a:spcPct val="100000"/>
                        </a:lnSpc>
                        <a:spcBef>
                          <a:spcPts val="565"/>
                        </a:spcBef>
                        <a:spcAft>
                          <a:spcPts val="0"/>
                        </a:spcAft>
                        <a:buNone/>
                      </a:pPr>
                      <a:r>
                        <a:rPr b="1" lang="en" sz="3150">
                          <a:solidFill>
                            <a:srgbClr val="243341"/>
                          </a:solidFill>
                          <a:latin typeface="Lora"/>
                          <a:ea typeface="Lora"/>
                          <a:cs typeface="Lora"/>
                          <a:sym typeface="Lora"/>
                        </a:rPr>
                        <a:t>             </a:t>
                      </a:r>
                      <a:endParaRPr b="1" sz="3150">
                        <a:solidFill>
                          <a:srgbClr val="243341"/>
                        </a:solidFill>
                        <a:latin typeface="Lora"/>
                        <a:ea typeface="Lora"/>
                        <a:cs typeface="Lora"/>
                        <a:sym typeface="Lora"/>
                      </a:endParaRPr>
                    </a:p>
                    <a:p>
                      <a:pPr indent="0" lvl="0" marL="0" rtl="0" algn="r">
                        <a:lnSpc>
                          <a:spcPct val="100000"/>
                        </a:lnSpc>
                        <a:spcBef>
                          <a:spcPts val="0"/>
                        </a:spcBef>
                        <a:spcAft>
                          <a:spcPts val="0"/>
                        </a:spcAft>
                        <a:buNone/>
                      </a:pPr>
                      <a:r>
                        <a:t/>
                      </a:r>
                      <a:endParaRPr sz="300">
                        <a:solidFill>
                          <a:srgbClr val="243341"/>
                        </a:solidFill>
                        <a:latin typeface="Lora Medium"/>
                        <a:ea typeface="Lora Medium"/>
                        <a:cs typeface="Lora Medium"/>
                        <a:sym typeface="Lora Medium"/>
                      </a:endParaRPr>
                    </a:p>
                  </a:txBody>
                  <a:tcPr marT="0" marB="0" marR="0" marL="0" anchor="b">
                    <a:lnL cap="flat" cmpd="sng" w="12700">
                      <a:solidFill>
                        <a:srgbClr val="243341"/>
                      </a:solidFill>
                      <a:prstDash val="solid"/>
                      <a:round/>
                      <a:headEnd len="sm" w="sm" type="none"/>
                      <a:tailEnd len="sm" w="sm" type="none"/>
                    </a:lnL>
                    <a:lnR cap="flat" cmpd="sng">
                      <a:solidFill>
                        <a:srgbClr val="000000"/>
                      </a:solidFill>
                      <a:prstDash val="solid"/>
                      <a:round/>
                      <a:headEnd len="sm" w="sm" type="none"/>
                      <a:tailEnd len="sm" w="sm" type="none"/>
                    </a:lnR>
                    <a:lnT cap="flat" cmpd="sng" w="12700">
                      <a:solidFill>
                        <a:srgbClr val="243341"/>
                      </a:solidFill>
                      <a:prstDash val="solid"/>
                      <a:round/>
                      <a:headEnd len="sm" w="sm" type="none"/>
                      <a:tailEnd len="sm" w="sm" type="none"/>
                    </a:lnT>
                    <a:lnB cap="flat" cmpd="sng">
                      <a:solidFill>
                        <a:srgbClr val="000000"/>
                      </a:solidFill>
                      <a:prstDash val="solid"/>
                      <a:round/>
                      <a:headEnd len="sm" w="sm" type="none"/>
                      <a:tailEnd len="sm" w="sm" type="none"/>
                    </a:lnB>
                    <a:solidFill>
                      <a:srgbClr val="0070C0"/>
                    </a:solidFill>
                  </a:tcPr>
                </a:tc>
                <a:tc rowSpan="2">
                  <a:txBody>
                    <a:bodyPr/>
                    <a:lstStyle/>
                    <a:p>
                      <a:pPr indent="0" lvl="0" marL="0" rtl="0" algn="l">
                        <a:lnSpc>
                          <a:spcPct val="100000"/>
                        </a:lnSpc>
                        <a:spcBef>
                          <a:spcPts val="565"/>
                        </a:spcBef>
                        <a:spcAft>
                          <a:spcPts val="0"/>
                        </a:spcAft>
                        <a:buNone/>
                      </a:pPr>
                      <a:r>
                        <a:rPr b="1" lang="en" sz="3150">
                          <a:solidFill>
                            <a:srgbClr val="243341"/>
                          </a:solidFill>
                          <a:latin typeface="Lora"/>
                          <a:ea typeface="Lora"/>
                          <a:cs typeface="Lora"/>
                          <a:sym typeface="Lora"/>
                        </a:rPr>
                        <a:t>About US</a:t>
                      </a:r>
                      <a:endParaRPr b="1" sz="3150">
                        <a:solidFill>
                          <a:srgbClr val="243341"/>
                        </a:solidFill>
                        <a:latin typeface="Lora"/>
                        <a:ea typeface="Lora"/>
                        <a:cs typeface="Lora"/>
                        <a:sym typeface="Lora"/>
                      </a:endParaRPr>
                    </a:p>
                  </a:txBody>
                  <a:tcPr marT="0" marB="0" marR="0" marL="0" anchor="b">
                    <a:lnL cap="flat" cmpd="sng">
                      <a:solidFill>
                        <a:srgbClr val="000000"/>
                      </a:solidFill>
                      <a:prstDash val="solid"/>
                      <a:round/>
                      <a:headEnd len="sm" w="sm" type="none"/>
                      <a:tailEnd len="sm" w="sm" type="none"/>
                    </a:lnL>
                    <a:lnR cap="flat" cmpd="sng" w="12700">
                      <a:solidFill>
                        <a:srgbClr val="243341"/>
                      </a:solidFill>
                      <a:prstDash val="solid"/>
                      <a:round/>
                      <a:headEnd len="sm" w="sm" type="none"/>
                      <a:tailEnd len="sm" w="sm" type="none"/>
                    </a:lnR>
                    <a:lnT cap="flat" cmpd="sng" w="12700">
                      <a:solidFill>
                        <a:srgbClr val="243341"/>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88975" rtl="0" algn="r">
                        <a:lnSpc>
                          <a:spcPct val="196666"/>
                        </a:lnSpc>
                        <a:spcBef>
                          <a:spcPts val="565"/>
                        </a:spcBef>
                        <a:spcAft>
                          <a:spcPts val="0"/>
                        </a:spcAft>
                        <a:buNone/>
                      </a:pPr>
                      <a:r>
                        <a:t/>
                      </a:r>
                      <a:endParaRPr b="1" sz="2350">
                        <a:solidFill>
                          <a:srgbClr val="243341"/>
                        </a:solidFill>
                        <a:latin typeface="Avenir"/>
                        <a:ea typeface="Avenir"/>
                        <a:cs typeface="Avenir"/>
                        <a:sym typeface="Avenir"/>
                      </a:endParaRPr>
                    </a:p>
                  </a:txBody>
                  <a:tcPr marT="0" marB="0" marR="0" marL="0" anchor="b">
                    <a:lnL cap="flat" cmpd="sng" w="12700">
                      <a:solidFill>
                        <a:srgbClr val="243341"/>
                      </a:solidFill>
                      <a:prstDash val="solid"/>
                      <a:round/>
                      <a:headEnd len="sm" w="sm" type="none"/>
                      <a:tailEnd len="sm" w="sm" type="none"/>
                    </a:lnL>
                    <a:lnT cap="flat" cmpd="sng">
                      <a:solidFill>
                        <a:srgbClr val="000000"/>
                      </a:solidFill>
                      <a:prstDash val="solid"/>
                      <a:round/>
                      <a:headEnd len="sm" w="sm" type="none"/>
                      <a:tailEnd len="sm" w="sm" type="none"/>
                    </a:lnT>
                    <a:lnB cap="flat" cmpd="sng" w="6350">
                      <a:solidFill>
                        <a:srgbClr val="243341"/>
                      </a:solidFill>
                      <a:prstDash val="solid"/>
                      <a:round/>
                      <a:headEnd len="sm" w="sm" type="none"/>
                      <a:tailEnd len="sm" w="sm" type="none"/>
                    </a:lnB>
                  </a:tcPr>
                </a:tc>
              </a:tr>
              <a:tr h="1263100">
                <a:tc vMerge="1"/>
                <a:tc vMerge="1"/>
                <a:tc vMerge="1"/>
                <a:tc>
                  <a:txBody>
                    <a:bodyPr/>
                    <a:lstStyle/>
                    <a:p>
                      <a:pPr indent="0" lvl="0" marL="688975" rtl="0" algn="r">
                        <a:lnSpc>
                          <a:spcPct val="170000"/>
                        </a:lnSpc>
                        <a:spcBef>
                          <a:spcPts val="565"/>
                        </a:spcBef>
                        <a:spcAft>
                          <a:spcPts val="0"/>
                        </a:spcAft>
                        <a:buNone/>
                      </a:pPr>
                      <a:r>
                        <a:t/>
                      </a:r>
                      <a:endParaRPr b="1" sz="2050">
                        <a:solidFill>
                          <a:srgbClr val="243341"/>
                        </a:solidFill>
                        <a:latin typeface="Avenir"/>
                        <a:ea typeface="Avenir"/>
                        <a:cs typeface="Avenir"/>
                        <a:sym typeface="Avenir"/>
                      </a:endParaRPr>
                    </a:p>
                  </a:txBody>
                  <a:tcPr marT="0" marB="0" marR="0" marL="0" anchor="b">
                    <a:lnL cap="flat" cmpd="sng" w="12700">
                      <a:solidFill>
                        <a:srgbClr val="243341"/>
                      </a:solidFill>
                      <a:prstDash val="solid"/>
                      <a:round/>
                      <a:headEnd len="sm" w="sm" type="none"/>
                      <a:tailEnd len="sm" w="sm" type="none"/>
                    </a:lnL>
                    <a:lnT cap="flat" cmpd="sng" w="6350">
                      <a:solidFill>
                        <a:srgbClr val="243341"/>
                      </a:solidFill>
                      <a:prstDash val="solid"/>
                      <a:round/>
                      <a:headEnd len="sm" w="sm" type="none"/>
                      <a:tailEnd len="sm" w="sm" type="none"/>
                    </a:lnT>
                    <a:lnB cap="flat" cmpd="sng">
                      <a:solidFill>
                        <a:srgbClr val="000000"/>
                      </a:solidFill>
                      <a:prstDash val="solid"/>
                      <a:round/>
                      <a:headEnd len="sm" w="sm" type="none"/>
                      <a:tailEnd len="sm" w="sm" type="none"/>
                    </a:lnB>
                  </a:tcPr>
                </a:tc>
              </a:tr>
              <a:tr h="3052275">
                <a:tc gridSpan="2">
                  <a:txBody>
                    <a:bodyPr/>
                    <a:lstStyle/>
                    <a:p>
                      <a:pPr indent="0" lvl="0" marL="0" rtl="0" algn="l">
                        <a:lnSpc>
                          <a:spcPct val="116666"/>
                        </a:lnSpc>
                        <a:spcBef>
                          <a:spcPts val="140"/>
                        </a:spcBef>
                        <a:spcAft>
                          <a:spcPts val="280"/>
                        </a:spcAft>
                        <a:buNone/>
                      </a:pPr>
                      <a:r>
                        <a:t/>
                      </a:r>
                      <a:endParaRPr sz="1350">
                        <a:solidFill>
                          <a:srgbClr val="243341"/>
                        </a:solidFill>
                        <a:latin typeface="Avenir"/>
                        <a:ea typeface="Avenir"/>
                        <a:cs typeface="Avenir"/>
                        <a:sym typeface="Avenir"/>
                      </a:endParaRPr>
                    </a:p>
                  </a:txBody>
                  <a:tcPr marT="0" marB="0" marR="0" marL="0" anchor="b">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0070C0"/>
                    </a:solidFill>
                  </a:tcPr>
                </a:tc>
                <a:tc hMerge="1"/>
                <a:tc gridSpan="2">
                  <a:txBody>
                    <a:bodyPr/>
                    <a:lstStyle/>
                    <a:p>
                      <a:pPr indent="0" lvl="0" marL="0" rtl="0" algn="l">
                        <a:spcBef>
                          <a:spcPts val="0"/>
                        </a:spcBef>
                        <a:spcAft>
                          <a:spcPts val="0"/>
                        </a:spcAft>
                        <a:buNone/>
                      </a:pPr>
                      <a:r>
                        <a:rPr lang="en" sz="1200">
                          <a:latin typeface="Montserrat"/>
                          <a:ea typeface="Montserrat"/>
                          <a:cs typeface="Montserrat"/>
                          <a:sym typeface="Montserrat"/>
                        </a:rPr>
                        <a:t>The Gaton Foundation</a:t>
                      </a:r>
                      <a:r>
                        <a:rPr lang="en" sz="1200">
                          <a:solidFill>
                            <a:srgbClr val="00B050"/>
                          </a:solidFill>
                          <a:latin typeface="Montserrat"/>
                          <a:ea typeface="Montserrat"/>
                          <a:cs typeface="Montserrat"/>
                          <a:sym typeface="Montserrat"/>
                        </a:rPr>
                        <a:t> </a:t>
                      </a:r>
                      <a:r>
                        <a:rPr lang="en" sz="1200">
                          <a:latin typeface="Montserrat"/>
                          <a:ea typeface="Montserrat"/>
                          <a:cs typeface="Montserrat"/>
                          <a:sym typeface="Montserrat"/>
                        </a:rPr>
                        <a:t>is an impact company       founded on compassion, and the multiplicity of causal pathways to </a:t>
                      </a:r>
                      <a:r>
                        <a:rPr b="1" lang="en" sz="1200">
                          <a:latin typeface="Montserrat"/>
                          <a:ea typeface="Montserrat"/>
                          <a:cs typeface="Montserrat"/>
                          <a:sym typeface="Montserrat"/>
                        </a:rPr>
                        <a:t>w</a:t>
                      </a:r>
                      <a:r>
                        <a:rPr b="1" lang="en" sz="1200">
                          <a:latin typeface="Montserrat"/>
                          <a:ea typeface="Montserrat"/>
                          <a:cs typeface="Montserrat"/>
                          <a:sym typeface="Montserrat"/>
                        </a:rPr>
                        <a:t>ellbeing.</a:t>
                      </a:r>
                      <a:endParaRPr sz="1200">
                        <a:latin typeface="Montserrat"/>
                        <a:ea typeface="Montserrat"/>
                        <a:cs typeface="Montserrat"/>
                        <a:sym typeface="Montserrat"/>
                      </a:endParaRPr>
                    </a:p>
                    <a:p>
                      <a:pPr indent="0" lvl="0" marL="0" rtl="0" algn="l">
                        <a:spcBef>
                          <a:spcPts val="0"/>
                        </a:spcBef>
                        <a:spcAft>
                          <a:spcPts val="0"/>
                        </a:spcAft>
                        <a:buNone/>
                      </a:pPr>
                      <a:r>
                        <a:rPr lang="en" sz="1200">
                          <a:latin typeface="Montserrat"/>
                          <a:ea typeface="Montserrat"/>
                          <a:cs typeface="Montserrat"/>
                          <a:sym typeface="Montserrat"/>
                        </a:rPr>
                        <a:t> </a:t>
                      </a:r>
                      <a:endParaRPr sz="1200">
                        <a:latin typeface="Montserrat"/>
                        <a:ea typeface="Montserrat"/>
                        <a:cs typeface="Montserrat"/>
                        <a:sym typeface="Montserrat"/>
                      </a:endParaRPr>
                    </a:p>
                    <a:p>
                      <a:pPr indent="0" lvl="0" marL="0" rtl="0" algn="l">
                        <a:spcBef>
                          <a:spcPts val="0"/>
                        </a:spcBef>
                        <a:spcAft>
                          <a:spcPts val="0"/>
                        </a:spcAft>
                        <a:buNone/>
                      </a:pPr>
                      <a:r>
                        <a:rPr lang="en" sz="1200">
                          <a:latin typeface="Montserrat"/>
                          <a:ea typeface="Montserrat"/>
                          <a:cs typeface="Montserrat"/>
                          <a:sym typeface="Montserrat"/>
                        </a:rPr>
                        <a:t>We aim to support community by inspiring optimism, connection, access, social health, and wellness (in all forms.) Through our programs, projects, and partnerships, we will endeavor to provide solutions for the superabundance of waste, information scarcity, and wellness deficiencies at scale.</a:t>
                      </a:r>
                      <a:r>
                        <a:rPr lang="en" sz="1200">
                          <a:solidFill>
                            <a:srgbClr val="0070C0"/>
                          </a:solidFill>
                          <a:latin typeface="Montserrat"/>
                          <a:ea typeface="Montserrat"/>
                          <a:cs typeface="Montserrat"/>
                          <a:sym typeface="Montserrat"/>
                        </a:rPr>
                        <a:t> </a:t>
                      </a:r>
                      <a:endParaRPr sz="1200">
                        <a:latin typeface="Montserrat"/>
                        <a:ea typeface="Montserrat"/>
                        <a:cs typeface="Montserrat"/>
                        <a:sym typeface="Montserrat"/>
                      </a:endParaRPr>
                    </a:p>
                    <a:p>
                      <a:pPr indent="0" lvl="0" marL="0" marR="292100" rtl="0" algn="l">
                        <a:lnSpc>
                          <a:spcPct val="116666"/>
                        </a:lnSpc>
                        <a:spcBef>
                          <a:spcPts val="140"/>
                        </a:spcBef>
                        <a:spcAft>
                          <a:spcPts val="0"/>
                        </a:spcAft>
                        <a:buNone/>
                      </a:pPr>
                      <a:r>
                        <a:rPr lang="en" sz="1200">
                          <a:solidFill>
                            <a:srgbClr val="243341"/>
                          </a:solidFill>
                          <a:latin typeface="Montserrat"/>
                          <a:ea typeface="Montserrat"/>
                          <a:cs typeface="Montserrat"/>
                          <a:sym typeface="Montserrat"/>
                        </a:rPr>
                        <a:t>We are woman founded and led.</a:t>
                      </a:r>
                      <a:endParaRPr sz="1200">
                        <a:solidFill>
                          <a:srgbClr val="243341"/>
                        </a:solidFill>
                        <a:latin typeface="Montserrat"/>
                        <a:ea typeface="Montserrat"/>
                        <a:cs typeface="Montserrat"/>
                        <a:sym typeface="Montserrat"/>
                      </a:endParaRPr>
                    </a:p>
                    <a:p>
                      <a:pPr indent="0" lvl="0" marL="482600" rtl="0" algn="l">
                        <a:lnSpc>
                          <a:spcPct val="116666"/>
                        </a:lnSpc>
                        <a:spcBef>
                          <a:spcPts val="280"/>
                        </a:spcBef>
                        <a:spcAft>
                          <a:spcPts val="280"/>
                        </a:spcAft>
                        <a:buNone/>
                      </a:pPr>
                      <a:r>
                        <a:t/>
                      </a:r>
                      <a:endParaRPr sz="1350">
                        <a:solidFill>
                          <a:srgbClr val="243341"/>
                        </a:solidFill>
                        <a:latin typeface="Avenir"/>
                        <a:ea typeface="Avenir"/>
                        <a:cs typeface="Avenir"/>
                        <a:sym typeface="Avenir"/>
                      </a:endParaRPr>
                    </a:p>
                  </a:txBody>
                  <a:tcPr marT="0" marB="0" marR="0" marL="0" anchor="b">
                    <a:lnL cap="flat" cmpd="sng">
                      <a:solidFill>
                        <a:srgbClr val="000000"/>
                      </a:solidFill>
                      <a:prstDash val="solid"/>
                      <a:round/>
                      <a:headEnd len="sm" w="sm" type="none"/>
                      <a:tailEnd len="sm" w="sm" type="none"/>
                    </a:lnL>
                    <a:lnT cap="flat" cmpd="sng">
                      <a:solidFill>
                        <a:srgbClr val="000000"/>
                      </a:solidFill>
                      <a:prstDash val="solid"/>
                      <a:round/>
                      <a:headEnd len="sm" w="sm" type="none"/>
                      <a:tailEnd len="sm" w="sm" type="none"/>
                    </a:lnT>
                  </a:tcPr>
                </a:tc>
                <a:tc hMerge="1"/>
              </a:tr>
            </a:tbl>
          </a:graphicData>
        </a:graphic>
      </p:graphicFrame>
      <p:sp>
        <p:nvSpPr>
          <p:cNvPr id="62" name="Google Shape;62;p14"/>
          <p:cNvSpPr txBox="1"/>
          <p:nvPr/>
        </p:nvSpPr>
        <p:spPr>
          <a:xfrm>
            <a:off x="78900" y="4527900"/>
            <a:ext cx="9144000" cy="615600"/>
          </a:xfrm>
          <a:prstGeom prst="rect">
            <a:avLst/>
          </a:prstGeom>
          <a:noFill/>
          <a:ln>
            <a:noFill/>
          </a:ln>
        </p:spPr>
        <p:txBody>
          <a:bodyPr anchorCtr="0" anchor="t" bIns="91425" lIns="91425" spcFirstLastPara="1" rIns="91425" wrap="square" tIns="91425">
            <a:spAutoFit/>
          </a:bodyPr>
          <a:lstStyle/>
          <a:p>
            <a:pPr indent="0" lvl="0" marL="168275" rtl="0" algn="l">
              <a:spcBef>
                <a:spcPts val="30"/>
              </a:spcBef>
              <a:spcAft>
                <a:spcPts val="125"/>
              </a:spcAft>
              <a:buNone/>
            </a:pPr>
            <a:r>
              <a:rPr b="1" lang="en" sz="950">
                <a:solidFill>
                  <a:srgbClr val="243341"/>
                </a:solidFill>
                <a:latin typeface="Avenir"/>
                <a:ea typeface="Avenir"/>
                <a:cs typeface="Avenir"/>
                <a:sym typeface="Avenir"/>
              </a:rPr>
              <a:t>thegatonfoundation.org   |   </a:t>
            </a:r>
            <a:r>
              <a:rPr b="1" lang="en" sz="950" u="sng">
                <a:solidFill>
                  <a:schemeClr val="hlink"/>
                </a:solidFill>
                <a:latin typeface="Avenir"/>
                <a:ea typeface="Avenir"/>
                <a:cs typeface="Avenir"/>
                <a:sym typeface="Avenir"/>
                <a:hlinkClick r:id="rId3"/>
              </a:rPr>
              <a:t>thegatonfoundation@gmail.com</a:t>
            </a:r>
            <a:r>
              <a:rPr b="1" lang="en" sz="950">
                <a:solidFill>
                  <a:srgbClr val="243341"/>
                </a:solidFill>
                <a:latin typeface="Avenir"/>
                <a:ea typeface="Avenir"/>
                <a:cs typeface="Avenir"/>
                <a:sym typeface="Avenir"/>
              </a:rPr>
              <a:t> | </a:t>
            </a:r>
            <a:r>
              <a:rPr b="1" lang="en" sz="800">
                <a:solidFill>
                  <a:schemeClr val="dk1"/>
                </a:solidFill>
              </a:rPr>
              <a:t> @thegatonfoundation </a:t>
            </a:r>
            <a:r>
              <a:rPr b="1" lang="en" sz="2800">
                <a:solidFill>
                  <a:schemeClr val="dk1"/>
                </a:solidFill>
              </a:rPr>
              <a:t> </a:t>
            </a:r>
            <a:r>
              <a:rPr b="1" lang="en" sz="800">
                <a:solidFill>
                  <a:schemeClr val="dk1"/>
                </a:solidFill>
              </a:rPr>
              <a:t>							</a:t>
            </a:r>
            <a:r>
              <a:rPr b="1" lang="en" sz="950">
                <a:solidFill>
                  <a:srgbClr val="243341"/>
                </a:solidFill>
                <a:latin typeface="Avenir"/>
                <a:ea typeface="Avenir"/>
                <a:cs typeface="Avenir"/>
                <a:sym typeface="Avenir"/>
              </a:rPr>
              <a:t>Media Kit ’23	                                    </a:t>
            </a:r>
            <a:endParaRPr b="1" sz="950">
              <a:solidFill>
                <a:srgbClr val="243341"/>
              </a:solidFill>
              <a:latin typeface="Avenir"/>
              <a:ea typeface="Avenir"/>
              <a:cs typeface="Avenir"/>
              <a:sym typeface="Avenir"/>
            </a:endParaRPr>
          </a:p>
        </p:txBody>
      </p:sp>
      <p:pic>
        <p:nvPicPr>
          <p:cNvPr id="63" name="Google Shape;63;p14"/>
          <p:cNvPicPr preferRelativeResize="0"/>
          <p:nvPr/>
        </p:nvPicPr>
        <p:blipFill>
          <a:blip r:embed="rId4">
            <a:alphaModFix/>
          </a:blip>
          <a:stretch>
            <a:fillRect/>
          </a:stretch>
        </p:blipFill>
        <p:spPr>
          <a:xfrm rot="-5400000">
            <a:off x="173462" y="969986"/>
            <a:ext cx="4460477" cy="3097551"/>
          </a:xfrm>
          <a:prstGeom prst="rect">
            <a:avLst/>
          </a:prstGeom>
          <a:noFill/>
          <a:ln>
            <a:noFill/>
          </a:ln>
        </p:spPr>
      </p:pic>
      <p:pic>
        <p:nvPicPr>
          <p:cNvPr id="64" name="Google Shape;64;p14"/>
          <p:cNvPicPr preferRelativeResize="0"/>
          <p:nvPr/>
        </p:nvPicPr>
        <p:blipFill>
          <a:blip r:embed="rId5">
            <a:alphaModFix/>
          </a:blip>
          <a:stretch>
            <a:fillRect/>
          </a:stretch>
        </p:blipFill>
        <p:spPr>
          <a:xfrm rot="-5400000">
            <a:off x="173462" y="969986"/>
            <a:ext cx="4460477" cy="30975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177600" y="194725"/>
            <a:ext cx="8788800" cy="4553100"/>
          </a:xfrm>
          <a:prstGeom prst="rect">
            <a:avLst/>
          </a:prstGeom>
          <a:solidFill>
            <a:srgbClr val="FFFFFF"/>
          </a:solidFill>
        </p:spPr>
        <p:txBody>
          <a:bodyPr anchorCtr="0" anchor="ctr" bIns="91425" lIns="91425" spcFirstLastPara="1" rIns="91425" wrap="square" tIns="91425">
            <a:normAutofit fontScale="90000"/>
          </a:bodyPr>
          <a:lstStyle/>
          <a:p>
            <a:pPr indent="457200" lvl="0" marL="5486400" rtl="0" algn="l">
              <a:spcBef>
                <a:spcPts val="0"/>
              </a:spcBef>
              <a:spcAft>
                <a:spcPts val="0"/>
              </a:spcAft>
              <a:buClr>
                <a:schemeClr val="dk1"/>
              </a:buClr>
              <a:buSzPct val="57558"/>
              <a:buFont typeface="Arial"/>
              <a:buNone/>
            </a:pPr>
            <a:r>
              <a:rPr lang="en" sz="1911"/>
              <a:t>Give&amp;Go Project Stats!</a:t>
            </a:r>
            <a:endParaRPr sz="7022">
              <a:solidFill>
                <a:srgbClr val="00B050"/>
              </a:solidFill>
            </a:endParaRPr>
          </a:p>
          <a:p>
            <a:pPr indent="0" lvl="0" marL="0" rtl="0" algn="l">
              <a:spcBef>
                <a:spcPts val="0"/>
              </a:spcBef>
              <a:spcAft>
                <a:spcPts val="0"/>
              </a:spcAft>
              <a:buNone/>
            </a:pPr>
            <a:r>
              <a:rPr lang="en" sz="6466">
                <a:solidFill>
                  <a:srgbClr val="00B050"/>
                </a:solidFill>
              </a:rPr>
              <a:t>4</a:t>
            </a:r>
            <a:r>
              <a:rPr lang="en" sz="4577">
                <a:solidFill>
                  <a:srgbClr val="00B050"/>
                </a:solidFill>
              </a:rPr>
              <a:t> </a:t>
            </a:r>
            <a:r>
              <a:rPr lang="en" sz="4244"/>
              <a:t>Resource Partners     </a:t>
            </a:r>
            <a:endParaRPr sz="1355"/>
          </a:p>
          <a:p>
            <a:pPr indent="0" lvl="0" marL="0" rtl="0" algn="l">
              <a:spcBef>
                <a:spcPts val="0"/>
              </a:spcBef>
              <a:spcAft>
                <a:spcPts val="0"/>
              </a:spcAft>
              <a:buNone/>
            </a:pPr>
            <a:r>
              <a:rPr lang="en" sz="6544">
                <a:solidFill>
                  <a:srgbClr val="00B050"/>
                </a:solidFill>
              </a:rPr>
              <a:t>350-500</a:t>
            </a:r>
            <a:r>
              <a:rPr lang="en" sz="4244"/>
              <a:t> Families served monthly </a:t>
            </a:r>
            <a:endParaRPr sz="4244"/>
          </a:p>
          <a:p>
            <a:pPr indent="0" lvl="0" marL="0" rtl="0" algn="l">
              <a:spcBef>
                <a:spcPts val="0"/>
              </a:spcBef>
              <a:spcAft>
                <a:spcPts val="0"/>
              </a:spcAft>
              <a:buNone/>
            </a:pPr>
            <a:r>
              <a:rPr lang="en" sz="6544">
                <a:solidFill>
                  <a:srgbClr val="00B050"/>
                </a:solidFill>
              </a:rPr>
              <a:t>200+</a:t>
            </a:r>
            <a:r>
              <a:rPr lang="en" sz="4244"/>
              <a:t> Tons of food </a:t>
            </a:r>
            <a:r>
              <a:rPr lang="en" sz="4244"/>
              <a:t>delivered</a:t>
            </a:r>
            <a:r>
              <a:rPr lang="en" sz="4244"/>
              <a:t> to families in need</a:t>
            </a:r>
            <a:endParaRPr sz="4244"/>
          </a:p>
          <a:p>
            <a:pPr indent="0" lvl="0" marL="0" rtl="0" algn="l">
              <a:spcBef>
                <a:spcPts val="0"/>
              </a:spcBef>
              <a:spcAft>
                <a:spcPts val="0"/>
              </a:spcAft>
              <a:buNone/>
            </a:pPr>
            <a:r>
              <a:rPr lang="en" sz="6488">
                <a:solidFill>
                  <a:srgbClr val="00B050"/>
                </a:solidFill>
              </a:rPr>
              <a:t>100+</a:t>
            </a:r>
            <a:r>
              <a:rPr lang="en" sz="4244"/>
              <a:t> Volunteers </a:t>
            </a:r>
            <a:endParaRPr sz="4244"/>
          </a:p>
        </p:txBody>
      </p:sp>
      <p:sp>
        <p:nvSpPr>
          <p:cNvPr id="70" name="Google Shape;70;p15"/>
          <p:cNvSpPr txBox="1"/>
          <p:nvPr/>
        </p:nvSpPr>
        <p:spPr>
          <a:xfrm>
            <a:off x="0" y="4633650"/>
            <a:ext cx="9144000" cy="777900"/>
          </a:xfrm>
          <a:prstGeom prst="rect">
            <a:avLst/>
          </a:prstGeom>
          <a:noFill/>
          <a:ln>
            <a:noFill/>
          </a:ln>
        </p:spPr>
        <p:txBody>
          <a:bodyPr anchorCtr="0" anchor="t" bIns="91425" lIns="91425" spcFirstLastPara="1" rIns="91425" wrap="square" tIns="91425">
            <a:spAutoFit/>
          </a:bodyPr>
          <a:lstStyle/>
          <a:p>
            <a:pPr indent="0" lvl="0" marL="168275" rtl="0" algn="l">
              <a:spcBef>
                <a:spcPts val="30"/>
              </a:spcBef>
              <a:spcAft>
                <a:spcPts val="0"/>
              </a:spcAft>
              <a:buNone/>
            </a:pPr>
            <a:r>
              <a:rPr b="1" lang="en" sz="950">
                <a:solidFill>
                  <a:srgbClr val="243341"/>
                </a:solidFill>
                <a:latin typeface="Avenir"/>
                <a:ea typeface="Avenir"/>
                <a:cs typeface="Avenir"/>
                <a:sym typeface="Avenir"/>
              </a:rPr>
              <a:t>thegatonfoundation.org   |   </a:t>
            </a:r>
            <a:r>
              <a:rPr b="1" lang="en" sz="950" u="sng">
                <a:solidFill>
                  <a:schemeClr val="hlink"/>
                </a:solidFill>
                <a:latin typeface="Avenir"/>
                <a:ea typeface="Avenir"/>
                <a:cs typeface="Avenir"/>
                <a:sym typeface="Avenir"/>
                <a:hlinkClick r:id="rId3"/>
              </a:rPr>
              <a:t>thegatonfoundation@gmail.com</a:t>
            </a:r>
            <a:r>
              <a:rPr b="1" lang="en" sz="950">
                <a:solidFill>
                  <a:srgbClr val="243341"/>
                </a:solidFill>
                <a:latin typeface="Avenir"/>
                <a:ea typeface="Avenir"/>
                <a:cs typeface="Avenir"/>
                <a:sym typeface="Avenir"/>
              </a:rPr>
              <a:t> | </a:t>
            </a:r>
            <a:r>
              <a:rPr b="1" lang="en" sz="800">
                <a:solidFill>
                  <a:schemeClr val="dk1"/>
                </a:solidFill>
              </a:rPr>
              <a:t> @thegatonfoundation </a:t>
            </a:r>
            <a:r>
              <a:rPr b="1" lang="en" sz="2800">
                <a:solidFill>
                  <a:schemeClr val="dk1"/>
                </a:solidFill>
              </a:rPr>
              <a:t> </a:t>
            </a:r>
            <a:r>
              <a:rPr b="1" lang="en" sz="800">
                <a:solidFill>
                  <a:schemeClr val="dk1"/>
                </a:solidFill>
              </a:rPr>
              <a:t>							</a:t>
            </a:r>
            <a:r>
              <a:rPr b="1" lang="en" sz="950">
                <a:solidFill>
                  <a:srgbClr val="243341"/>
                </a:solidFill>
                <a:latin typeface="Avenir"/>
                <a:ea typeface="Avenir"/>
                <a:cs typeface="Avenir"/>
                <a:sym typeface="Avenir"/>
              </a:rPr>
              <a:t>Media Kit ’23</a:t>
            </a:r>
            <a:endParaRPr b="1" sz="800">
              <a:solidFill>
                <a:schemeClr val="dk1"/>
              </a:solidFill>
            </a:endParaRPr>
          </a:p>
          <a:p>
            <a:pPr indent="0" lvl="0" marL="168275" rtl="0" algn="ctr">
              <a:spcBef>
                <a:spcPts val="125"/>
              </a:spcBef>
              <a:spcAft>
                <a:spcPts val="125"/>
              </a:spcAft>
              <a:buNone/>
            </a:pPr>
            <a:r>
              <a:rPr b="1" lang="en" sz="950">
                <a:solidFill>
                  <a:srgbClr val="243341"/>
                </a:solidFill>
                <a:latin typeface="Avenir"/>
                <a:ea typeface="Avenir"/>
                <a:cs typeface="Avenir"/>
                <a:sym typeface="Avenir"/>
              </a:rPr>
              <a:t>	                                    </a:t>
            </a:r>
            <a:endParaRPr b="1" sz="950">
              <a:solidFill>
                <a:srgbClr val="243341"/>
              </a:solidFill>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6"/>
          <p:cNvPicPr preferRelativeResize="0"/>
          <p:nvPr/>
        </p:nvPicPr>
        <p:blipFill rotWithShape="1">
          <a:blip r:embed="rId3">
            <a:alphaModFix/>
          </a:blip>
          <a:srcRect b="0" l="17867" r="37949" t="7740"/>
          <a:stretch/>
        </p:blipFill>
        <p:spPr>
          <a:xfrm rot="-5400000">
            <a:off x="4331950" y="2529099"/>
            <a:ext cx="1809551" cy="2833801"/>
          </a:xfrm>
          <a:prstGeom prst="rect">
            <a:avLst/>
          </a:prstGeom>
          <a:noFill/>
          <a:ln>
            <a:noFill/>
          </a:ln>
        </p:spPr>
      </p:pic>
      <p:pic>
        <p:nvPicPr>
          <p:cNvPr id="76" name="Google Shape;76;p16"/>
          <p:cNvPicPr preferRelativeResize="0"/>
          <p:nvPr/>
        </p:nvPicPr>
        <p:blipFill rotWithShape="1">
          <a:blip r:embed="rId4">
            <a:alphaModFix/>
          </a:blip>
          <a:srcRect b="3273" l="0" r="0" t="21639"/>
          <a:stretch/>
        </p:blipFill>
        <p:spPr>
          <a:xfrm>
            <a:off x="3097125" y="802475"/>
            <a:ext cx="1796676" cy="2022651"/>
          </a:xfrm>
          <a:prstGeom prst="rect">
            <a:avLst/>
          </a:prstGeom>
          <a:noFill/>
          <a:ln>
            <a:noFill/>
          </a:ln>
        </p:spPr>
      </p:pic>
      <p:pic>
        <p:nvPicPr>
          <p:cNvPr id="77" name="Google Shape;77;p16"/>
          <p:cNvPicPr preferRelativeResize="0"/>
          <p:nvPr/>
        </p:nvPicPr>
        <p:blipFill rotWithShape="1">
          <a:blip r:embed="rId5">
            <a:alphaModFix/>
          </a:blip>
          <a:srcRect b="9990" l="0" r="0" t="0"/>
          <a:stretch/>
        </p:blipFill>
        <p:spPr>
          <a:xfrm>
            <a:off x="211775" y="437225"/>
            <a:ext cx="2671175" cy="3607398"/>
          </a:xfrm>
          <a:prstGeom prst="rect">
            <a:avLst/>
          </a:prstGeom>
          <a:noFill/>
          <a:ln>
            <a:noFill/>
          </a:ln>
        </p:spPr>
      </p:pic>
      <p:sp>
        <p:nvSpPr>
          <p:cNvPr id="78" name="Google Shape;78;p16"/>
          <p:cNvSpPr txBox="1"/>
          <p:nvPr>
            <p:ph type="title"/>
          </p:nvPr>
        </p:nvSpPr>
        <p:spPr>
          <a:xfrm>
            <a:off x="493350" y="102875"/>
            <a:ext cx="81573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Climate Crisis"/>
                <a:ea typeface="Climate Crisis"/>
                <a:cs typeface="Climate Crisis"/>
                <a:sym typeface="Climate Crisis"/>
              </a:rPr>
              <a:t>Partnerships</a:t>
            </a:r>
            <a:r>
              <a:rPr lang="en">
                <a:latin typeface="Climate Crisis"/>
                <a:ea typeface="Climate Crisis"/>
                <a:cs typeface="Climate Crisis"/>
                <a:sym typeface="Climate Crisis"/>
              </a:rPr>
              <a:t> &amp; Collaborations </a:t>
            </a:r>
            <a:endParaRPr>
              <a:latin typeface="Climate Crisis"/>
              <a:ea typeface="Climate Crisis"/>
              <a:cs typeface="Climate Crisis"/>
              <a:sym typeface="Climate Crisis"/>
            </a:endParaRPr>
          </a:p>
        </p:txBody>
      </p:sp>
      <p:sp>
        <p:nvSpPr>
          <p:cNvPr id="79" name="Google Shape;79;p16"/>
          <p:cNvSpPr txBox="1"/>
          <p:nvPr>
            <p:ph idx="1" type="body"/>
          </p:nvPr>
        </p:nvSpPr>
        <p:spPr>
          <a:xfrm>
            <a:off x="6653625" y="3899725"/>
            <a:ext cx="2770500" cy="1075200"/>
          </a:xfrm>
          <a:prstGeom prst="rect">
            <a:avLst/>
          </a:prstGeom>
        </p:spPr>
        <p:txBody>
          <a:bodyPr anchorCtr="0" anchor="t" bIns="91425" lIns="91425" spcFirstLastPara="1" rIns="91425" wrap="square" tIns="91425">
            <a:normAutofit fontScale="32500" lnSpcReduction="10000"/>
          </a:bodyPr>
          <a:lstStyle/>
          <a:p>
            <a:pPr indent="0" lvl="0" marL="0" marR="444500" rtl="0" algn="ctr">
              <a:lnSpc>
                <a:spcPct val="154545"/>
              </a:lnSpc>
              <a:spcBef>
                <a:spcPts val="0"/>
              </a:spcBef>
              <a:spcAft>
                <a:spcPts val="0"/>
              </a:spcAft>
              <a:buClr>
                <a:schemeClr val="dk1"/>
              </a:buClr>
              <a:buSzPct val="81481"/>
              <a:buFont typeface="Arial"/>
              <a:buNone/>
            </a:pPr>
            <a:r>
              <a:rPr lang="en" sz="1350">
                <a:solidFill>
                  <a:srgbClr val="243341"/>
                </a:solidFill>
              </a:rPr>
              <a:t> </a:t>
            </a:r>
            <a:endParaRPr sz="1350">
              <a:solidFill>
                <a:srgbClr val="243341"/>
              </a:solidFill>
            </a:endParaRPr>
          </a:p>
          <a:p>
            <a:pPr indent="0" lvl="0" marL="0" marR="444500" rtl="0" algn="ctr">
              <a:lnSpc>
                <a:spcPct val="154545"/>
              </a:lnSpc>
              <a:spcBef>
                <a:spcPts val="0"/>
              </a:spcBef>
              <a:spcAft>
                <a:spcPts val="0"/>
              </a:spcAft>
              <a:buClr>
                <a:schemeClr val="dk1"/>
              </a:buClr>
              <a:buSzPct val="33333"/>
              <a:buFont typeface="Arial"/>
              <a:buNone/>
            </a:pPr>
            <a:r>
              <a:rPr lang="en" sz="3300">
                <a:solidFill>
                  <a:srgbClr val="243341"/>
                </a:solidFill>
              </a:rPr>
              <a:t> They provide groceries for our Give &amp;Go Pop-Ups, a holiday grocery giveaway event hosted by RHHS. </a:t>
            </a:r>
            <a:endParaRPr sz="3300">
              <a:solidFill>
                <a:srgbClr val="243341"/>
              </a:solidFill>
            </a:endParaRPr>
          </a:p>
          <a:p>
            <a:pPr indent="0" lvl="0" marL="0" rtl="0" algn="l">
              <a:spcBef>
                <a:spcPts val="0"/>
              </a:spcBef>
              <a:spcAft>
                <a:spcPts val="0"/>
              </a:spcAft>
              <a:buClr>
                <a:schemeClr val="dk1"/>
              </a:buClr>
              <a:buSzPct val="84615"/>
              <a:buFont typeface="Arial"/>
              <a:buNone/>
            </a:pPr>
            <a:r>
              <a:t/>
            </a:r>
            <a:endParaRPr sz="1300">
              <a:solidFill>
                <a:srgbClr val="243341"/>
              </a:solidFill>
            </a:endParaRPr>
          </a:p>
        </p:txBody>
      </p:sp>
      <p:pic>
        <p:nvPicPr>
          <p:cNvPr id="80" name="Google Shape;80;p16"/>
          <p:cNvPicPr preferRelativeResize="0"/>
          <p:nvPr/>
        </p:nvPicPr>
        <p:blipFill>
          <a:blip r:embed="rId6">
            <a:alphaModFix/>
          </a:blip>
          <a:stretch>
            <a:fillRect/>
          </a:stretch>
        </p:blipFill>
        <p:spPr>
          <a:xfrm>
            <a:off x="1477954" y="3683575"/>
            <a:ext cx="1683114" cy="524853"/>
          </a:xfrm>
          <a:prstGeom prst="rect">
            <a:avLst/>
          </a:prstGeom>
          <a:noFill/>
          <a:ln>
            <a:noFill/>
          </a:ln>
        </p:spPr>
      </p:pic>
      <p:sp>
        <p:nvSpPr>
          <p:cNvPr id="81" name="Google Shape;81;p16"/>
          <p:cNvSpPr txBox="1"/>
          <p:nvPr/>
        </p:nvSpPr>
        <p:spPr>
          <a:xfrm>
            <a:off x="1318625" y="4208430"/>
            <a:ext cx="2606400" cy="457800"/>
          </a:xfrm>
          <a:prstGeom prst="rect">
            <a:avLst/>
          </a:prstGeom>
          <a:noFill/>
          <a:ln>
            <a:noFill/>
          </a:ln>
        </p:spPr>
        <p:txBody>
          <a:bodyPr anchorCtr="0" anchor="t" bIns="91425" lIns="91425" spcFirstLastPara="1" rIns="91425" wrap="square" tIns="91425">
            <a:noAutofit/>
          </a:bodyPr>
          <a:lstStyle/>
          <a:p>
            <a:pPr indent="0" lvl="0" marL="0" rtl="0" algn="ctr">
              <a:lnSpc>
                <a:spcPct val="127272"/>
              </a:lnSpc>
              <a:spcBef>
                <a:spcPts val="300"/>
              </a:spcBef>
              <a:spcAft>
                <a:spcPts val="300"/>
              </a:spcAft>
              <a:buClr>
                <a:schemeClr val="dk1"/>
              </a:buClr>
              <a:buSzPts val="1100"/>
              <a:buFont typeface="Arial"/>
              <a:buNone/>
            </a:pPr>
            <a:r>
              <a:rPr lang="en" sz="1100">
                <a:solidFill>
                  <a:srgbClr val="243341"/>
                </a:solidFill>
              </a:rPr>
              <a:t>Driving the work forward through emissions-free grocery deliveries to our recipients. </a:t>
            </a:r>
            <a:endParaRPr sz="1100"/>
          </a:p>
        </p:txBody>
      </p:sp>
      <p:pic>
        <p:nvPicPr>
          <p:cNvPr id="82" name="Google Shape;82;p16"/>
          <p:cNvPicPr preferRelativeResize="0"/>
          <p:nvPr/>
        </p:nvPicPr>
        <p:blipFill rotWithShape="1">
          <a:blip r:embed="rId7">
            <a:alphaModFix/>
          </a:blip>
          <a:srcRect b="26949" l="0" r="0" t="24105"/>
          <a:stretch/>
        </p:blipFill>
        <p:spPr>
          <a:xfrm>
            <a:off x="5012712" y="646287"/>
            <a:ext cx="2007470" cy="982600"/>
          </a:xfrm>
          <a:prstGeom prst="rect">
            <a:avLst/>
          </a:prstGeom>
          <a:noFill/>
          <a:ln>
            <a:noFill/>
          </a:ln>
        </p:spPr>
      </p:pic>
      <p:sp>
        <p:nvSpPr>
          <p:cNvPr id="83" name="Google Shape;83;p16"/>
          <p:cNvSpPr txBox="1"/>
          <p:nvPr/>
        </p:nvSpPr>
        <p:spPr>
          <a:xfrm>
            <a:off x="5403113" y="1623275"/>
            <a:ext cx="2327700" cy="1339800"/>
          </a:xfrm>
          <a:prstGeom prst="rect">
            <a:avLst/>
          </a:prstGeom>
          <a:noFill/>
          <a:ln>
            <a:noFill/>
          </a:ln>
        </p:spPr>
        <p:txBody>
          <a:bodyPr anchorCtr="0" anchor="t" bIns="91425" lIns="91425" spcFirstLastPara="1" rIns="91425" wrap="square" tIns="91425">
            <a:noAutofit/>
          </a:bodyPr>
          <a:lstStyle/>
          <a:p>
            <a:pPr indent="0" lvl="0" marL="0" rtl="0" algn="l">
              <a:lnSpc>
                <a:spcPct val="127272"/>
              </a:lnSpc>
              <a:spcBef>
                <a:spcPts val="300"/>
              </a:spcBef>
              <a:spcAft>
                <a:spcPts val="0"/>
              </a:spcAft>
              <a:buClr>
                <a:schemeClr val="dk1"/>
              </a:buClr>
              <a:buSzPts val="1100"/>
              <a:buFont typeface="Arial"/>
              <a:buNone/>
            </a:pPr>
            <a:r>
              <a:rPr lang="en" sz="1100">
                <a:solidFill>
                  <a:srgbClr val="243341"/>
                </a:solidFill>
              </a:rPr>
              <a:t>&amp; Mannan Supermarkets</a:t>
            </a:r>
            <a:endParaRPr sz="1100">
              <a:solidFill>
                <a:srgbClr val="243341"/>
              </a:solidFill>
            </a:endParaRPr>
          </a:p>
          <a:p>
            <a:pPr indent="0" lvl="0" marL="0" rtl="0" algn="l">
              <a:lnSpc>
                <a:spcPct val="127272"/>
              </a:lnSpc>
              <a:spcBef>
                <a:spcPts val="300"/>
              </a:spcBef>
              <a:spcAft>
                <a:spcPts val="300"/>
              </a:spcAft>
              <a:buClr>
                <a:schemeClr val="dk1"/>
              </a:buClr>
              <a:buSzPts val="1100"/>
              <a:buFont typeface="Arial"/>
              <a:buNone/>
            </a:pPr>
            <a:r>
              <a:rPr lang="en" sz="1100">
                <a:solidFill>
                  <a:srgbClr val="243341"/>
                </a:solidFill>
              </a:rPr>
              <a:t>Partnered with us to help increase the reach of TGF’s Give&amp;Go Grocery Project!</a:t>
            </a:r>
            <a:r>
              <a:rPr b="1" lang="en" sz="1100">
                <a:solidFill>
                  <a:srgbClr val="243341"/>
                </a:solidFill>
              </a:rPr>
              <a:t> </a:t>
            </a:r>
            <a:endParaRPr sz="1100"/>
          </a:p>
        </p:txBody>
      </p:sp>
      <p:pic>
        <p:nvPicPr>
          <p:cNvPr id="84" name="Google Shape;84;p16"/>
          <p:cNvPicPr preferRelativeResize="0"/>
          <p:nvPr/>
        </p:nvPicPr>
        <p:blipFill>
          <a:blip r:embed="rId8">
            <a:alphaModFix/>
          </a:blip>
          <a:stretch>
            <a:fillRect/>
          </a:stretch>
        </p:blipFill>
        <p:spPr>
          <a:xfrm>
            <a:off x="6739588" y="2965519"/>
            <a:ext cx="2007475" cy="1022031"/>
          </a:xfrm>
          <a:prstGeom prst="rect">
            <a:avLst/>
          </a:prstGeom>
          <a:noFill/>
          <a:ln>
            <a:noFill/>
          </a:ln>
        </p:spPr>
      </p:pic>
      <p:pic>
        <p:nvPicPr>
          <p:cNvPr id="85" name="Google Shape;85;p16"/>
          <p:cNvPicPr preferRelativeResize="0"/>
          <p:nvPr/>
        </p:nvPicPr>
        <p:blipFill>
          <a:blip r:embed="rId9">
            <a:alphaModFix/>
          </a:blip>
          <a:stretch>
            <a:fillRect/>
          </a:stretch>
        </p:blipFill>
        <p:spPr>
          <a:xfrm>
            <a:off x="7683375" y="1123223"/>
            <a:ext cx="1063700" cy="1272475"/>
          </a:xfrm>
          <a:prstGeom prst="rect">
            <a:avLst/>
          </a:prstGeom>
          <a:noFill/>
          <a:ln>
            <a:noFill/>
          </a:ln>
        </p:spPr>
      </p:pic>
      <p:sp>
        <p:nvSpPr>
          <p:cNvPr id="86" name="Google Shape;86;p16"/>
          <p:cNvSpPr txBox="1"/>
          <p:nvPr/>
        </p:nvSpPr>
        <p:spPr>
          <a:xfrm>
            <a:off x="0" y="4666225"/>
            <a:ext cx="9144000" cy="777900"/>
          </a:xfrm>
          <a:prstGeom prst="rect">
            <a:avLst/>
          </a:prstGeom>
          <a:noFill/>
          <a:ln>
            <a:noFill/>
          </a:ln>
        </p:spPr>
        <p:txBody>
          <a:bodyPr anchorCtr="0" anchor="t" bIns="91425" lIns="91425" spcFirstLastPara="1" rIns="91425" wrap="square" tIns="91425">
            <a:spAutoFit/>
          </a:bodyPr>
          <a:lstStyle/>
          <a:p>
            <a:pPr indent="0" lvl="0" marL="168275" rtl="0" algn="l">
              <a:spcBef>
                <a:spcPts val="30"/>
              </a:spcBef>
              <a:spcAft>
                <a:spcPts val="0"/>
              </a:spcAft>
              <a:buNone/>
            </a:pPr>
            <a:r>
              <a:rPr b="1" lang="en" sz="950">
                <a:solidFill>
                  <a:srgbClr val="243341"/>
                </a:solidFill>
                <a:latin typeface="Avenir"/>
                <a:ea typeface="Avenir"/>
                <a:cs typeface="Avenir"/>
                <a:sym typeface="Avenir"/>
              </a:rPr>
              <a:t>thegatonfoundation.org   |   </a:t>
            </a:r>
            <a:r>
              <a:rPr b="1" lang="en" sz="950" u="sng">
                <a:solidFill>
                  <a:schemeClr val="hlink"/>
                </a:solidFill>
                <a:latin typeface="Avenir"/>
                <a:ea typeface="Avenir"/>
                <a:cs typeface="Avenir"/>
                <a:sym typeface="Avenir"/>
                <a:hlinkClick r:id="rId10"/>
              </a:rPr>
              <a:t>thegatonfoundation@gmail.com</a:t>
            </a:r>
            <a:r>
              <a:rPr b="1" lang="en" sz="950">
                <a:solidFill>
                  <a:srgbClr val="243341"/>
                </a:solidFill>
                <a:latin typeface="Avenir"/>
                <a:ea typeface="Avenir"/>
                <a:cs typeface="Avenir"/>
                <a:sym typeface="Avenir"/>
              </a:rPr>
              <a:t> | </a:t>
            </a:r>
            <a:r>
              <a:rPr b="1" lang="en" sz="800">
                <a:solidFill>
                  <a:schemeClr val="dk1"/>
                </a:solidFill>
              </a:rPr>
              <a:t> @thegatonfoundation </a:t>
            </a:r>
            <a:r>
              <a:rPr b="1" lang="en" sz="2800">
                <a:solidFill>
                  <a:schemeClr val="dk1"/>
                </a:solidFill>
              </a:rPr>
              <a:t> </a:t>
            </a:r>
            <a:r>
              <a:rPr b="1" lang="en" sz="800">
                <a:solidFill>
                  <a:schemeClr val="dk1"/>
                </a:solidFill>
              </a:rPr>
              <a:t>							</a:t>
            </a:r>
            <a:r>
              <a:rPr b="1" lang="en" sz="950">
                <a:solidFill>
                  <a:srgbClr val="243341"/>
                </a:solidFill>
                <a:latin typeface="Avenir"/>
                <a:ea typeface="Avenir"/>
                <a:cs typeface="Avenir"/>
                <a:sym typeface="Avenir"/>
              </a:rPr>
              <a:t>Media Kit ’23</a:t>
            </a:r>
            <a:endParaRPr b="1" sz="800">
              <a:solidFill>
                <a:schemeClr val="dk1"/>
              </a:solidFill>
            </a:endParaRPr>
          </a:p>
          <a:p>
            <a:pPr indent="0" lvl="0" marL="168275" rtl="0" algn="ctr">
              <a:spcBef>
                <a:spcPts val="125"/>
              </a:spcBef>
              <a:spcAft>
                <a:spcPts val="125"/>
              </a:spcAft>
              <a:buNone/>
            </a:pPr>
            <a:r>
              <a:rPr b="1" lang="en" sz="950">
                <a:solidFill>
                  <a:srgbClr val="243341"/>
                </a:solidFill>
                <a:latin typeface="Avenir"/>
                <a:ea typeface="Avenir"/>
                <a:cs typeface="Avenir"/>
                <a:sym typeface="Avenir"/>
              </a:rPr>
              <a:t>	                                    </a:t>
            </a:r>
            <a:endParaRPr b="1" sz="950">
              <a:solidFill>
                <a:srgbClr val="243341"/>
              </a:solidFill>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177375" y="1301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Climate Crisis"/>
                <a:ea typeface="Climate Crisis"/>
                <a:cs typeface="Climate Crisis"/>
                <a:sym typeface="Climate Crisis"/>
              </a:rPr>
              <a:t>Leadership</a:t>
            </a:r>
            <a:r>
              <a:rPr b="1" lang="en">
                <a:latin typeface="Climate Crisis"/>
                <a:ea typeface="Climate Crisis"/>
                <a:cs typeface="Climate Crisis"/>
                <a:sym typeface="Climate Crisis"/>
              </a:rPr>
              <a:t> </a:t>
            </a:r>
            <a:endParaRPr b="1">
              <a:latin typeface="Climate Crisis"/>
              <a:ea typeface="Climate Crisis"/>
              <a:cs typeface="Climate Crisis"/>
              <a:sym typeface="Climate Crisis"/>
            </a:endParaRPr>
          </a:p>
        </p:txBody>
      </p:sp>
      <p:pic>
        <p:nvPicPr>
          <p:cNvPr id="92" name="Google Shape;92;p17"/>
          <p:cNvPicPr preferRelativeResize="0"/>
          <p:nvPr/>
        </p:nvPicPr>
        <p:blipFill>
          <a:blip r:embed="rId3">
            <a:alphaModFix/>
          </a:blip>
          <a:stretch>
            <a:fillRect/>
          </a:stretch>
        </p:blipFill>
        <p:spPr>
          <a:xfrm>
            <a:off x="2475225" y="769500"/>
            <a:ext cx="3924899" cy="2946450"/>
          </a:xfrm>
          <a:prstGeom prst="rect">
            <a:avLst/>
          </a:prstGeom>
          <a:noFill/>
          <a:ln>
            <a:noFill/>
          </a:ln>
        </p:spPr>
      </p:pic>
      <p:sp>
        <p:nvSpPr>
          <p:cNvPr id="93" name="Google Shape;93;p17"/>
          <p:cNvSpPr txBox="1"/>
          <p:nvPr/>
        </p:nvSpPr>
        <p:spPr>
          <a:xfrm>
            <a:off x="0" y="4622300"/>
            <a:ext cx="9144000" cy="777900"/>
          </a:xfrm>
          <a:prstGeom prst="rect">
            <a:avLst/>
          </a:prstGeom>
          <a:noFill/>
          <a:ln>
            <a:noFill/>
          </a:ln>
        </p:spPr>
        <p:txBody>
          <a:bodyPr anchorCtr="0" anchor="t" bIns="91425" lIns="91425" spcFirstLastPara="1" rIns="91425" wrap="square" tIns="91425">
            <a:spAutoFit/>
          </a:bodyPr>
          <a:lstStyle/>
          <a:p>
            <a:pPr indent="0" lvl="0" marL="168275" rtl="0" algn="l">
              <a:spcBef>
                <a:spcPts val="30"/>
              </a:spcBef>
              <a:spcAft>
                <a:spcPts val="0"/>
              </a:spcAft>
              <a:buNone/>
            </a:pPr>
            <a:r>
              <a:rPr b="1" lang="en" sz="950">
                <a:solidFill>
                  <a:srgbClr val="243341"/>
                </a:solidFill>
                <a:latin typeface="Avenir"/>
                <a:ea typeface="Avenir"/>
                <a:cs typeface="Avenir"/>
                <a:sym typeface="Avenir"/>
              </a:rPr>
              <a:t>thegatonfoundation.org   |   </a:t>
            </a:r>
            <a:r>
              <a:rPr b="1" lang="en" sz="950" u="sng">
                <a:solidFill>
                  <a:schemeClr val="hlink"/>
                </a:solidFill>
                <a:latin typeface="Avenir"/>
                <a:ea typeface="Avenir"/>
                <a:cs typeface="Avenir"/>
                <a:sym typeface="Avenir"/>
                <a:hlinkClick r:id="rId4"/>
              </a:rPr>
              <a:t>thegatonfoundation@gmail.com</a:t>
            </a:r>
            <a:r>
              <a:rPr b="1" lang="en" sz="950">
                <a:solidFill>
                  <a:srgbClr val="243341"/>
                </a:solidFill>
                <a:latin typeface="Avenir"/>
                <a:ea typeface="Avenir"/>
                <a:cs typeface="Avenir"/>
                <a:sym typeface="Avenir"/>
              </a:rPr>
              <a:t> | </a:t>
            </a:r>
            <a:r>
              <a:rPr b="1" lang="en" sz="800">
                <a:solidFill>
                  <a:schemeClr val="dk1"/>
                </a:solidFill>
              </a:rPr>
              <a:t> @thegatonfoundation </a:t>
            </a:r>
            <a:r>
              <a:rPr b="1" lang="en" sz="2800">
                <a:solidFill>
                  <a:schemeClr val="dk1"/>
                </a:solidFill>
              </a:rPr>
              <a:t> </a:t>
            </a:r>
            <a:r>
              <a:rPr b="1" lang="en" sz="800">
                <a:solidFill>
                  <a:schemeClr val="dk1"/>
                </a:solidFill>
              </a:rPr>
              <a:t>							</a:t>
            </a:r>
            <a:r>
              <a:rPr b="1" lang="en" sz="950">
                <a:solidFill>
                  <a:srgbClr val="243341"/>
                </a:solidFill>
                <a:latin typeface="Avenir"/>
                <a:ea typeface="Avenir"/>
                <a:cs typeface="Avenir"/>
                <a:sym typeface="Avenir"/>
              </a:rPr>
              <a:t>Media Kit ’23</a:t>
            </a:r>
            <a:endParaRPr b="1" sz="800">
              <a:solidFill>
                <a:schemeClr val="dk1"/>
              </a:solidFill>
            </a:endParaRPr>
          </a:p>
          <a:p>
            <a:pPr indent="0" lvl="0" marL="168275" rtl="0" algn="ctr">
              <a:spcBef>
                <a:spcPts val="125"/>
              </a:spcBef>
              <a:spcAft>
                <a:spcPts val="125"/>
              </a:spcAft>
              <a:buNone/>
            </a:pPr>
            <a:r>
              <a:rPr b="1" lang="en" sz="950">
                <a:solidFill>
                  <a:srgbClr val="243341"/>
                </a:solidFill>
                <a:latin typeface="Avenir"/>
                <a:ea typeface="Avenir"/>
                <a:cs typeface="Avenir"/>
                <a:sym typeface="Avenir"/>
              </a:rPr>
              <a:t>	                                    </a:t>
            </a:r>
            <a:endParaRPr b="1" sz="950">
              <a:solidFill>
                <a:srgbClr val="243341"/>
              </a:solidFill>
              <a:latin typeface="Avenir"/>
              <a:ea typeface="Avenir"/>
              <a:cs typeface="Avenir"/>
              <a:sym typeface="Avenir"/>
            </a:endParaRPr>
          </a:p>
        </p:txBody>
      </p:sp>
      <p:sp>
        <p:nvSpPr>
          <p:cNvPr id="94" name="Google Shape;94;p17"/>
          <p:cNvSpPr txBox="1"/>
          <p:nvPr/>
        </p:nvSpPr>
        <p:spPr>
          <a:xfrm>
            <a:off x="6630425" y="1353975"/>
            <a:ext cx="1713300" cy="177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
              </a:spcBef>
              <a:spcAft>
                <a:spcPts val="0"/>
              </a:spcAft>
              <a:buNone/>
            </a:pPr>
            <a:r>
              <a:rPr b="1" lang="en" sz="1250">
                <a:solidFill>
                  <a:srgbClr val="243341"/>
                </a:solidFill>
              </a:rPr>
              <a:t>Angela Gaton-Wiltshire, </a:t>
            </a:r>
            <a:endParaRPr b="1" sz="1250">
              <a:solidFill>
                <a:srgbClr val="243341"/>
              </a:solidFill>
            </a:endParaRPr>
          </a:p>
          <a:p>
            <a:pPr indent="0" lvl="0" marL="0" rtl="0" algn="l">
              <a:lnSpc>
                <a:spcPct val="115000"/>
              </a:lnSpc>
              <a:spcBef>
                <a:spcPts val="100"/>
              </a:spcBef>
              <a:spcAft>
                <a:spcPts val="0"/>
              </a:spcAft>
              <a:buClr>
                <a:schemeClr val="dk1"/>
              </a:buClr>
              <a:buSzPts val="1100"/>
              <a:buFont typeface="Arial"/>
              <a:buNone/>
            </a:pPr>
            <a:r>
              <a:rPr b="1" lang="en" sz="1250">
                <a:solidFill>
                  <a:srgbClr val="243341"/>
                </a:solidFill>
              </a:rPr>
              <a:t>MS, MS, MA, MS</a:t>
            </a:r>
            <a:endParaRPr b="1" sz="1250">
              <a:solidFill>
                <a:srgbClr val="243341"/>
              </a:solidFill>
            </a:endParaRPr>
          </a:p>
          <a:p>
            <a:pPr indent="0" lvl="0" marL="0" rtl="0" algn="l">
              <a:lnSpc>
                <a:spcPct val="115000"/>
              </a:lnSpc>
              <a:spcBef>
                <a:spcPts val="100"/>
              </a:spcBef>
              <a:spcAft>
                <a:spcPts val="0"/>
              </a:spcAft>
              <a:buClr>
                <a:schemeClr val="dk1"/>
              </a:buClr>
              <a:buSzPts val="1100"/>
              <a:buFont typeface="Arial"/>
              <a:buNone/>
            </a:pPr>
            <a:r>
              <a:rPr lang="en" sz="1250">
                <a:solidFill>
                  <a:srgbClr val="243341"/>
                </a:solidFill>
              </a:rPr>
              <a:t>(Pictured right)</a:t>
            </a:r>
            <a:endParaRPr sz="1250">
              <a:solidFill>
                <a:srgbClr val="243341"/>
              </a:solidFill>
            </a:endParaRPr>
          </a:p>
          <a:p>
            <a:pPr indent="0" lvl="0" marL="0" rtl="0" algn="l">
              <a:lnSpc>
                <a:spcPct val="115000"/>
              </a:lnSpc>
              <a:spcBef>
                <a:spcPts val="100"/>
              </a:spcBef>
              <a:spcAft>
                <a:spcPts val="0"/>
              </a:spcAft>
              <a:buClr>
                <a:schemeClr val="dk1"/>
              </a:buClr>
              <a:buSzPts val="1100"/>
              <a:buFont typeface="Arial"/>
              <a:buNone/>
            </a:pPr>
            <a:r>
              <a:rPr b="1" lang="en" sz="1250">
                <a:solidFill>
                  <a:srgbClr val="243341"/>
                </a:solidFill>
              </a:rPr>
              <a:t>Co-Founder and President of the board</a:t>
            </a:r>
            <a:endParaRPr b="1" sz="1250">
              <a:solidFill>
                <a:srgbClr val="243341"/>
              </a:solidFill>
            </a:endParaRPr>
          </a:p>
          <a:p>
            <a:pPr indent="0" lvl="0" marL="0" rtl="0" algn="l">
              <a:lnSpc>
                <a:spcPct val="115000"/>
              </a:lnSpc>
              <a:spcBef>
                <a:spcPts val="100"/>
              </a:spcBef>
              <a:spcAft>
                <a:spcPts val="0"/>
              </a:spcAft>
              <a:buClr>
                <a:schemeClr val="dk1"/>
              </a:buClr>
              <a:buSzPts val="1100"/>
              <a:buFont typeface="Arial"/>
              <a:buNone/>
            </a:pPr>
            <a:r>
              <a:t/>
            </a:r>
            <a:endParaRPr sz="1800">
              <a:solidFill>
                <a:schemeClr val="dk2"/>
              </a:solidFill>
            </a:endParaRPr>
          </a:p>
          <a:p>
            <a:pPr indent="0" lvl="0" marL="0" rtl="0" algn="l">
              <a:spcBef>
                <a:spcPts val="1200"/>
              </a:spcBef>
              <a:spcAft>
                <a:spcPts val="0"/>
              </a:spcAft>
              <a:buNone/>
            </a:pPr>
            <a:r>
              <a:t/>
            </a:r>
            <a:endParaRPr/>
          </a:p>
        </p:txBody>
      </p:sp>
      <p:sp>
        <p:nvSpPr>
          <p:cNvPr id="95" name="Google Shape;95;p17"/>
          <p:cNvSpPr txBox="1"/>
          <p:nvPr/>
        </p:nvSpPr>
        <p:spPr>
          <a:xfrm>
            <a:off x="3420525" y="3798613"/>
            <a:ext cx="2034300" cy="74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00"/>
              </a:spcBef>
              <a:spcAft>
                <a:spcPts val="0"/>
              </a:spcAft>
              <a:buClr>
                <a:schemeClr val="dk1"/>
              </a:buClr>
              <a:buSzPts val="1100"/>
              <a:buFont typeface="Arial"/>
              <a:buNone/>
            </a:pPr>
            <a:r>
              <a:rPr b="1" lang="en" sz="1250">
                <a:solidFill>
                  <a:srgbClr val="243341"/>
                </a:solidFill>
              </a:rPr>
              <a:t>Kristen Wiltshire, BCHN, BSNS, PDC,                                     </a:t>
            </a:r>
            <a:endParaRPr b="1" sz="1250">
              <a:solidFill>
                <a:srgbClr val="243341"/>
              </a:solidFill>
            </a:endParaRPr>
          </a:p>
          <a:p>
            <a:pPr indent="0" lvl="0" marL="0" rtl="0" algn="ctr">
              <a:lnSpc>
                <a:spcPct val="115000"/>
              </a:lnSpc>
              <a:spcBef>
                <a:spcPts val="100"/>
              </a:spcBef>
              <a:spcAft>
                <a:spcPts val="0"/>
              </a:spcAft>
              <a:buClr>
                <a:schemeClr val="dk1"/>
              </a:buClr>
              <a:buSzPts val="1100"/>
              <a:buFont typeface="Arial"/>
              <a:buNone/>
            </a:pPr>
            <a:r>
              <a:rPr lang="en" sz="1250">
                <a:solidFill>
                  <a:srgbClr val="243341"/>
                </a:solidFill>
              </a:rPr>
              <a:t>(Pictured center)</a:t>
            </a:r>
            <a:endParaRPr sz="1250">
              <a:solidFill>
                <a:srgbClr val="243341"/>
              </a:solidFill>
            </a:endParaRPr>
          </a:p>
          <a:p>
            <a:pPr indent="0" lvl="0" marL="0" rtl="0" algn="ctr">
              <a:lnSpc>
                <a:spcPct val="115000"/>
              </a:lnSpc>
              <a:spcBef>
                <a:spcPts val="100"/>
              </a:spcBef>
              <a:spcAft>
                <a:spcPts val="100"/>
              </a:spcAft>
              <a:buClr>
                <a:schemeClr val="dk1"/>
              </a:buClr>
              <a:buSzPts val="1100"/>
              <a:buFont typeface="Arial"/>
              <a:buNone/>
            </a:pPr>
            <a:r>
              <a:rPr b="1" lang="en" sz="1250">
                <a:solidFill>
                  <a:srgbClr val="243341"/>
                </a:solidFill>
              </a:rPr>
              <a:t>Co-Founder and CEO </a:t>
            </a:r>
            <a:endParaRPr/>
          </a:p>
        </p:txBody>
      </p:sp>
      <p:sp>
        <p:nvSpPr>
          <p:cNvPr id="96" name="Google Shape;96;p17"/>
          <p:cNvSpPr txBox="1"/>
          <p:nvPr/>
        </p:nvSpPr>
        <p:spPr>
          <a:xfrm>
            <a:off x="531625" y="1353975"/>
            <a:ext cx="1713300" cy="15075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100"/>
              </a:spcBef>
              <a:spcAft>
                <a:spcPts val="0"/>
              </a:spcAft>
              <a:buClr>
                <a:schemeClr val="dk1"/>
              </a:buClr>
              <a:buSzPts val="1100"/>
              <a:buFont typeface="Arial"/>
              <a:buNone/>
            </a:pPr>
            <a:r>
              <a:rPr b="1" lang="en" sz="1250">
                <a:solidFill>
                  <a:srgbClr val="243341"/>
                </a:solidFill>
              </a:rPr>
              <a:t>Aparna Tambar, LSW</a:t>
            </a:r>
            <a:endParaRPr b="1" sz="1250">
              <a:solidFill>
                <a:srgbClr val="243341"/>
              </a:solidFill>
            </a:endParaRPr>
          </a:p>
          <a:p>
            <a:pPr indent="0" lvl="0" marL="0" rtl="0" algn="r">
              <a:lnSpc>
                <a:spcPct val="115000"/>
              </a:lnSpc>
              <a:spcBef>
                <a:spcPts val="100"/>
              </a:spcBef>
              <a:spcAft>
                <a:spcPts val="0"/>
              </a:spcAft>
              <a:buClr>
                <a:schemeClr val="dk1"/>
              </a:buClr>
              <a:buSzPts val="1100"/>
              <a:buFont typeface="Arial"/>
              <a:buNone/>
            </a:pPr>
            <a:r>
              <a:rPr lang="en" sz="1250">
                <a:solidFill>
                  <a:srgbClr val="243341"/>
                </a:solidFill>
              </a:rPr>
              <a:t>(Pictured left)</a:t>
            </a:r>
            <a:endParaRPr sz="1250">
              <a:solidFill>
                <a:srgbClr val="243341"/>
              </a:solidFill>
            </a:endParaRPr>
          </a:p>
          <a:p>
            <a:pPr indent="0" lvl="0" marL="0" rtl="0" algn="r">
              <a:lnSpc>
                <a:spcPct val="115000"/>
              </a:lnSpc>
              <a:spcBef>
                <a:spcPts val="100"/>
              </a:spcBef>
              <a:spcAft>
                <a:spcPts val="100"/>
              </a:spcAft>
              <a:buClr>
                <a:schemeClr val="dk1"/>
              </a:buClr>
              <a:buSzPts val="1100"/>
              <a:buFont typeface="Arial"/>
              <a:buNone/>
            </a:pPr>
            <a:r>
              <a:rPr b="1" lang="en" sz="1250">
                <a:solidFill>
                  <a:srgbClr val="243341"/>
                </a:solidFill>
              </a:rPr>
              <a:t>TGF Data Architect and member of the board </a:t>
            </a:r>
            <a:endParaRPr b="1" sz="1250">
              <a:solidFill>
                <a:srgbClr val="24334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50"/>
        </a:solidFill>
      </p:bgPr>
    </p:bg>
    <p:spTree>
      <p:nvGrpSpPr>
        <p:cNvPr id="100" name="Shape 100"/>
        <p:cNvGrpSpPr/>
        <p:nvPr/>
      </p:nvGrpSpPr>
      <p:grpSpPr>
        <a:xfrm>
          <a:off x="0" y="0"/>
          <a:ext cx="0" cy="0"/>
          <a:chOff x="0" y="0"/>
          <a:chExt cx="0" cy="0"/>
        </a:xfrm>
      </p:grpSpPr>
      <p:sp>
        <p:nvSpPr>
          <p:cNvPr id="101" name="Google Shape;101;p18"/>
          <p:cNvSpPr txBox="1"/>
          <p:nvPr>
            <p:ph idx="1" type="body"/>
          </p:nvPr>
        </p:nvSpPr>
        <p:spPr>
          <a:xfrm>
            <a:off x="1151600" y="1237500"/>
            <a:ext cx="6767700" cy="2668500"/>
          </a:xfrm>
          <a:prstGeom prst="rect">
            <a:avLst/>
          </a:prstGeom>
        </p:spPr>
        <p:txBody>
          <a:bodyPr anchorCtr="0" anchor="t" bIns="91425" lIns="91425" spcFirstLastPara="1" rIns="91425" wrap="square" tIns="91425">
            <a:normAutofit fontScale="92500" lnSpcReduction="10000"/>
          </a:bodyPr>
          <a:lstStyle/>
          <a:p>
            <a:pPr indent="0" lvl="0" marL="533400" rtl="0" algn="ctr">
              <a:lnSpc>
                <a:spcPct val="100000"/>
              </a:lnSpc>
              <a:spcBef>
                <a:spcPts val="0"/>
              </a:spcBef>
              <a:spcAft>
                <a:spcPts val="0"/>
              </a:spcAft>
              <a:buClr>
                <a:schemeClr val="dk1"/>
              </a:buClr>
              <a:buSzPct val="34920"/>
              <a:buFont typeface="Arial"/>
              <a:buNone/>
            </a:pPr>
            <a:r>
              <a:rPr lang="en" sz="3150">
                <a:solidFill>
                  <a:schemeClr val="dk1"/>
                </a:solidFill>
                <a:latin typeface="Montserrat Light"/>
                <a:ea typeface="Montserrat Light"/>
                <a:cs typeface="Montserrat Light"/>
                <a:sym typeface="Montserrat Light"/>
              </a:rPr>
              <a:t>This feels like </a:t>
            </a:r>
            <a:r>
              <a:rPr i="1" lang="en" sz="3150">
                <a:solidFill>
                  <a:schemeClr val="dk1"/>
                </a:solidFill>
                <a:latin typeface="Montserrat Light"/>
                <a:ea typeface="Montserrat Light"/>
                <a:cs typeface="Montserrat Light"/>
                <a:sym typeface="Montserrat Light"/>
              </a:rPr>
              <a:t>purpose</a:t>
            </a:r>
            <a:r>
              <a:rPr lang="en" sz="3150">
                <a:solidFill>
                  <a:schemeClr val="dk1"/>
                </a:solidFill>
                <a:latin typeface="Montserrat Light"/>
                <a:ea typeface="Montserrat Light"/>
                <a:cs typeface="Montserrat Light"/>
                <a:sym typeface="Montserrat Light"/>
              </a:rPr>
              <a:t>, building programs that enhance community ecosystems inside and outside of the home. </a:t>
            </a:r>
            <a:endParaRPr sz="3150">
              <a:solidFill>
                <a:schemeClr val="dk1"/>
              </a:solidFill>
              <a:latin typeface="Montserrat Light"/>
              <a:ea typeface="Montserrat Light"/>
              <a:cs typeface="Montserrat Light"/>
              <a:sym typeface="Montserrat Light"/>
            </a:endParaRPr>
          </a:p>
          <a:p>
            <a:pPr indent="0" lvl="0" marL="533400" rtl="0" algn="ctr">
              <a:lnSpc>
                <a:spcPct val="100000"/>
              </a:lnSpc>
              <a:spcBef>
                <a:spcPts val="500"/>
              </a:spcBef>
              <a:spcAft>
                <a:spcPts val="0"/>
              </a:spcAft>
              <a:buClr>
                <a:schemeClr val="dk1"/>
              </a:buClr>
              <a:buSzPct val="34920"/>
              <a:buFont typeface="Arial"/>
              <a:buNone/>
            </a:pPr>
            <a:r>
              <a:rPr lang="en" sz="3150">
                <a:solidFill>
                  <a:schemeClr val="dk1"/>
                </a:solidFill>
                <a:latin typeface="Montserrat Light"/>
                <a:ea typeface="Montserrat Light"/>
                <a:cs typeface="Montserrat Light"/>
                <a:sym typeface="Montserrat Light"/>
              </a:rPr>
              <a:t>- Kristen Wiltshire, CEO </a:t>
            </a:r>
            <a:r>
              <a:rPr lang="en" sz="3150">
                <a:solidFill>
                  <a:srgbClr val="FFFFFF"/>
                </a:solidFill>
              </a:rPr>
              <a:t> </a:t>
            </a:r>
            <a:endParaRPr sz="3150">
              <a:solidFill>
                <a:srgbClr val="FFFFFF"/>
              </a:solidFill>
            </a:endParaRPr>
          </a:p>
          <a:p>
            <a:pPr indent="0" lvl="0" marL="0" rtl="0" algn="l">
              <a:spcBef>
                <a:spcPts val="500"/>
              </a:spcBef>
              <a:spcAft>
                <a:spcPts val="1200"/>
              </a:spcAft>
              <a:buNone/>
            </a:pPr>
            <a:r>
              <a:t/>
            </a:r>
            <a:endParaRPr/>
          </a:p>
        </p:txBody>
      </p:sp>
      <p:sp>
        <p:nvSpPr>
          <p:cNvPr id="102" name="Google Shape;102;p18"/>
          <p:cNvSpPr txBox="1"/>
          <p:nvPr/>
        </p:nvSpPr>
        <p:spPr>
          <a:xfrm>
            <a:off x="0" y="4622300"/>
            <a:ext cx="9144000" cy="777900"/>
          </a:xfrm>
          <a:prstGeom prst="rect">
            <a:avLst/>
          </a:prstGeom>
          <a:noFill/>
          <a:ln>
            <a:noFill/>
          </a:ln>
        </p:spPr>
        <p:txBody>
          <a:bodyPr anchorCtr="0" anchor="t" bIns="91425" lIns="91425" spcFirstLastPara="1" rIns="91425" wrap="square" tIns="91425">
            <a:spAutoFit/>
          </a:bodyPr>
          <a:lstStyle/>
          <a:p>
            <a:pPr indent="0" lvl="0" marL="168275" rtl="0" algn="l">
              <a:spcBef>
                <a:spcPts val="30"/>
              </a:spcBef>
              <a:spcAft>
                <a:spcPts val="0"/>
              </a:spcAft>
              <a:buNone/>
            </a:pPr>
            <a:r>
              <a:rPr b="1" lang="en" sz="950">
                <a:solidFill>
                  <a:srgbClr val="243341"/>
                </a:solidFill>
                <a:latin typeface="Avenir"/>
                <a:ea typeface="Avenir"/>
                <a:cs typeface="Avenir"/>
                <a:sym typeface="Avenir"/>
              </a:rPr>
              <a:t>thegatonfoundation.org   |   </a:t>
            </a:r>
            <a:r>
              <a:rPr b="1" lang="en" sz="950" u="sng">
                <a:solidFill>
                  <a:schemeClr val="hlink"/>
                </a:solidFill>
                <a:latin typeface="Avenir"/>
                <a:ea typeface="Avenir"/>
                <a:cs typeface="Avenir"/>
                <a:sym typeface="Avenir"/>
                <a:hlinkClick r:id="rId3"/>
              </a:rPr>
              <a:t>thegatonfoundation@gmail.com</a:t>
            </a:r>
            <a:r>
              <a:rPr b="1" lang="en" sz="950">
                <a:solidFill>
                  <a:srgbClr val="243341"/>
                </a:solidFill>
                <a:latin typeface="Avenir"/>
                <a:ea typeface="Avenir"/>
                <a:cs typeface="Avenir"/>
                <a:sym typeface="Avenir"/>
              </a:rPr>
              <a:t> | </a:t>
            </a:r>
            <a:r>
              <a:rPr b="1" lang="en" sz="800">
                <a:solidFill>
                  <a:schemeClr val="dk1"/>
                </a:solidFill>
              </a:rPr>
              <a:t> @thegatonfoundation </a:t>
            </a:r>
            <a:r>
              <a:rPr b="1" lang="en" sz="2800">
                <a:solidFill>
                  <a:schemeClr val="dk1"/>
                </a:solidFill>
              </a:rPr>
              <a:t> </a:t>
            </a:r>
            <a:r>
              <a:rPr b="1" lang="en" sz="800">
                <a:solidFill>
                  <a:schemeClr val="dk1"/>
                </a:solidFill>
              </a:rPr>
              <a:t>							</a:t>
            </a:r>
            <a:r>
              <a:rPr b="1" lang="en" sz="950">
                <a:solidFill>
                  <a:srgbClr val="243341"/>
                </a:solidFill>
                <a:latin typeface="Avenir"/>
                <a:ea typeface="Avenir"/>
                <a:cs typeface="Avenir"/>
                <a:sym typeface="Avenir"/>
              </a:rPr>
              <a:t>Media Kit ’23</a:t>
            </a:r>
            <a:endParaRPr b="1" sz="800">
              <a:solidFill>
                <a:schemeClr val="dk1"/>
              </a:solidFill>
            </a:endParaRPr>
          </a:p>
          <a:p>
            <a:pPr indent="0" lvl="0" marL="168275" rtl="0" algn="ctr">
              <a:spcBef>
                <a:spcPts val="125"/>
              </a:spcBef>
              <a:spcAft>
                <a:spcPts val="125"/>
              </a:spcAft>
              <a:buNone/>
            </a:pPr>
            <a:r>
              <a:rPr b="1" lang="en" sz="950">
                <a:solidFill>
                  <a:srgbClr val="243341"/>
                </a:solidFill>
                <a:latin typeface="Avenir"/>
                <a:ea typeface="Avenir"/>
                <a:cs typeface="Avenir"/>
                <a:sym typeface="Avenir"/>
              </a:rPr>
              <a:t>	                                    </a:t>
            </a:r>
            <a:endParaRPr b="1" sz="950">
              <a:solidFill>
                <a:srgbClr val="243341"/>
              </a:solidFill>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nvSpPr>
        <p:spPr>
          <a:xfrm>
            <a:off x="3919325" y="941000"/>
            <a:ext cx="4558800" cy="251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Lora"/>
                <a:ea typeface="Lora"/>
                <a:cs typeface="Lora"/>
                <a:sym typeface="Lora"/>
              </a:rPr>
              <a:t>About</a:t>
            </a:r>
            <a:r>
              <a:rPr lang="en">
                <a:solidFill>
                  <a:srgbClr val="00B050"/>
                </a:solidFill>
                <a:latin typeface="Lora"/>
                <a:ea typeface="Lora"/>
                <a:cs typeface="Lora"/>
                <a:sym typeface="Lora"/>
              </a:rPr>
              <a:t> </a:t>
            </a:r>
            <a:r>
              <a:rPr lang="en">
                <a:solidFill>
                  <a:srgbClr val="00B050"/>
                </a:solidFill>
                <a:latin typeface="Lora"/>
                <a:ea typeface="Lora"/>
                <a:cs typeface="Lora"/>
                <a:sym typeface="Lora"/>
              </a:rPr>
              <a:t>Kristen Wilshire</a:t>
            </a:r>
            <a:endParaRPr>
              <a:solidFill>
                <a:srgbClr val="00B050"/>
              </a:solidFill>
              <a:latin typeface="Lora"/>
              <a:ea typeface="Lora"/>
              <a:cs typeface="Lora"/>
              <a:sym typeface="Lora"/>
            </a:endParaRPr>
          </a:p>
          <a:p>
            <a:pPr indent="0" lvl="0" marL="0" rtl="0" algn="l">
              <a:lnSpc>
                <a:spcPct val="115000"/>
              </a:lnSpc>
              <a:spcBef>
                <a:spcPts val="0"/>
              </a:spcBef>
              <a:spcAft>
                <a:spcPts val="0"/>
              </a:spcAft>
              <a:buNone/>
            </a:pPr>
            <a:r>
              <a:t/>
            </a:r>
            <a:endParaRPr sz="1100">
              <a:solidFill>
                <a:srgbClr val="222222"/>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rgbClr val="222222"/>
                </a:solidFill>
                <a:highlight>
                  <a:srgbClr val="FFFFFF"/>
                </a:highlight>
                <a:latin typeface="Montserrat"/>
                <a:ea typeface="Montserrat"/>
                <a:cs typeface="Montserrat"/>
                <a:sym typeface="Montserrat"/>
              </a:rPr>
              <a:t>Kristen Wiltshire is a multi-passionate Board-Certified Holistic Nutritionist, creative, world traveler, entrepreneur, and philanthropist based in New York City. In 2022, she co-founded The Gaton Foundation, a 501 (c) (3) nonprofit, where she serves as CEO. The organization creates compassionate-impact programs aimed at fostering well-being, reaching over 500 people monthly under her leadership. Kristen envisions integrity-driven collaborations that serve a meaningful purpose, demonstrating her commitment to impactful initiatives. </a:t>
            </a:r>
            <a:endParaRPr>
              <a:latin typeface="Montserrat"/>
              <a:ea typeface="Montserrat"/>
              <a:cs typeface="Montserrat"/>
              <a:sym typeface="Montserrat"/>
            </a:endParaRPr>
          </a:p>
        </p:txBody>
      </p:sp>
      <p:pic>
        <p:nvPicPr>
          <p:cNvPr id="108" name="Google Shape;108;p19"/>
          <p:cNvPicPr preferRelativeResize="0"/>
          <p:nvPr/>
        </p:nvPicPr>
        <p:blipFill>
          <a:blip r:embed="rId3">
            <a:alphaModFix/>
          </a:blip>
          <a:stretch>
            <a:fillRect/>
          </a:stretch>
        </p:blipFill>
        <p:spPr>
          <a:xfrm>
            <a:off x="598409" y="495300"/>
            <a:ext cx="2703716" cy="4152900"/>
          </a:xfrm>
          <a:prstGeom prst="rect">
            <a:avLst/>
          </a:prstGeom>
          <a:noFill/>
          <a:ln>
            <a:noFill/>
          </a:ln>
        </p:spPr>
      </p:pic>
      <p:sp>
        <p:nvSpPr>
          <p:cNvPr id="109" name="Google Shape;109;p19"/>
          <p:cNvSpPr txBox="1"/>
          <p:nvPr/>
        </p:nvSpPr>
        <p:spPr>
          <a:xfrm>
            <a:off x="4376075" y="3608650"/>
            <a:ext cx="3645300" cy="63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000">
                <a:latin typeface="Lora"/>
                <a:ea typeface="Lora"/>
                <a:cs typeface="Lora"/>
                <a:sym typeface="Lora"/>
              </a:rPr>
              <a:t>Find an extended bio on the next slide →</a:t>
            </a:r>
            <a:endParaRPr i="1" sz="1000">
              <a:latin typeface="Lora"/>
              <a:ea typeface="Lora"/>
              <a:cs typeface="Lora"/>
              <a:sym typeface="Lora"/>
            </a:endParaRPr>
          </a:p>
        </p:txBody>
      </p:sp>
      <p:sp>
        <p:nvSpPr>
          <p:cNvPr id="110" name="Google Shape;110;p19"/>
          <p:cNvSpPr txBox="1"/>
          <p:nvPr/>
        </p:nvSpPr>
        <p:spPr>
          <a:xfrm>
            <a:off x="56775" y="4565525"/>
            <a:ext cx="9144000" cy="777900"/>
          </a:xfrm>
          <a:prstGeom prst="rect">
            <a:avLst/>
          </a:prstGeom>
          <a:noFill/>
          <a:ln>
            <a:noFill/>
          </a:ln>
        </p:spPr>
        <p:txBody>
          <a:bodyPr anchorCtr="0" anchor="t" bIns="91425" lIns="91425" spcFirstLastPara="1" rIns="91425" wrap="square" tIns="91425">
            <a:spAutoFit/>
          </a:bodyPr>
          <a:lstStyle/>
          <a:p>
            <a:pPr indent="0" lvl="0" marL="168275" rtl="0" algn="l">
              <a:spcBef>
                <a:spcPts val="30"/>
              </a:spcBef>
              <a:spcAft>
                <a:spcPts val="0"/>
              </a:spcAft>
              <a:buNone/>
            </a:pPr>
            <a:r>
              <a:rPr b="1" lang="en" sz="950">
                <a:solidFill>
                  <a:srgbClr val="243341"/>
                </a:solidFill>
                <a:latin typeface="Avenir"/>
                <a:ea typeface="Avenir"/>
                <a:cs typeface="Avenir"/>
                <a:sym typeface="Avenir"/>
              </a:rPr>
              <a:t>thegatonfoundation.org   |   </a:t>
            </a:r>
            <a:r>
              <a:rPr b="1" lang="en" sz="950" u="sng">
                <a:solidFill>
                  <a:schemeClr val="hlink"/>
                </a:solidFill>
                <a:latin typeface="Avenir"/>
                <a:ea typeface="Avenir"/>
                <a:cs typeface="Avenir"/>
                <a:sym typeface="Avenir"/>
                <a:hlinkClick r:id="rId4"/>
              </a:rPr>
              <a:t>thegatonfoundation@gmail.com</a:t>
            </a:r>
            <a:r>
              <a:rPr b="1" lang="en" sz="950">
                <a:solidFill>
                  <a:srgbClr val="243341"/>
                </a:solidFill>
                <a:latin typeface="Avenir"/>
                <a:ea typeface="Avenir"/>
                <a:cs typeface="Avenir"/>
                <a:sym typeface="Avenir"/>
              </a:rPr>
              <a:t> | </a:t>
            </a:r>
            <a:r>
              <a:rPr b="1" lang="en" sz="800">
                <a:solidFill>
                  <a:schemeClr val="dk1"/>
                </a:solidFill>
              </a:rPr>
              <a:t> @thegatonfoundation </a:t>
            </a:r>
            <a:r>
              <a:rPr b="1" lang="en" sz="2800">
                <a:solidFill>
                  <a:schemeClr val="dk1"/>
                </a:solidFill>
              </a:rPr>
              <a:t> </a:t>
            </a:r>
            <a:r>
              <a:rPr b="1" lang="en" sz="800">
                <a:solidFill>
                  <a:schemeClr val="dk1"/>
                </a:solidFill>
              </a:rPr>
              <a:t>							</a:t>
            </a:r>
            <a:r>
              <a:rPr b="1" lang="en" sz="950">
                <a:solidFill>
                  <a:srgbClr val="243341"/>
                </a:solidFill>
                <a:latin typeface="Avenir"/>
                <a:ea typeface="Avenir"/>
                <a:cs typeface="Avenir"/>
                <a:sym typeface="Avenir"/>
              </a:rPr>
              <a:t>Media Kit ’23</a:t>
            </a:r>
            <a:endParaRPr b="1" sz="800">
              <a:solidFill>
                <a:schemeClr val="dk1"/>
              </a:solidFill>
            </a:endParaRPr>
          </a:p>
          <a:p>
            <a:pPr indent="0" lvl="0" marL="168275" rtl="0" algn="ctr">
              <a:spcBef>
                <a:spcPts val="125"/>
              </a:spcBef>
              <a:spcAft>
                <a:spcPts val="125"/>
              </a:spcAft>
              <a:buNone/>
            </a:pPr>
            <a:r>
              <a:rPr b="1" lang="en" sz="950">
                <a:solidFill>
                  <a:srgbClr val="243341"/>
                </a:solidFill>
                <a:latin typeface="Avenir"/>
                <a:ea typeface="Avenir"/>
                <a:cs typeface="Avenir"/>
                <a:sym typeface="Avenir"/>
              </a:rPr>
              <a:t>	                                    </a:t>
            </a:r>
            <a:endParaRPr b="1" sz="950">
              <a:solidFill>
                <a:srgbClr val="243341"/>
              </a:solidFill>
              <a:latin typeface="Avenir"/>
              <a:ea typeface="Avenir"/>
              <a:cs typeface="Avenir"/>
              <a:sym typeface="Aveni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311700" y="35367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39285"/>
              <a:buFont typeface="Arial"/>
              <a:buNone/>
            </a:pPr>
            <a:r>
              <a:rPr b="1" lang="en" u="sng">
                <a:solidFill>
                  <a:srgbClr val="00B050"/>
                </a:solidFill>
              </a:rPr>
              <a:t>Kristen’s Extended Bio</a:t>
            </a:r>
            <a:endParaRPr b="1" u="sng">
              <a:solidFill>
                <a:srgbClr val="00B050"/>
              </a:solidFill>
            </a:endParaRPr>
          </a:p>
          <a:p>
            <a:pPr indent="0" lvl="0" marL="0" rtl="0" algn="l">
              <a:spcBef>
                <a:spcPts val="100"/>
              </a:spcBef>
              <a:spcAft>
                <a:spcPts val="0"/>
              </a:spcAft>
              <a:buNone/>
            </a:pPr>
            <a:r>
              <a:t/>
            </a:r>
            <a:endParaRPr/>
          </a:p>
        </p:txBody>
      </p:sp>
      <p:sp>
        <p:nvSpPr>
          <p:cNvPr id="116" name="Google Shape;116;p20"/>
          <p:cNvSpPr txBox="1"/>
          <p:nvPr>
            <p:ph idx="1" type="body"/>
          </p:nvPr>
        </p:nvSpPr>
        <p:spPr>
          <a:xfrm>
            <a:off x="311700" y="801125"/>
            <a:ext cx="8520600" cy="3871200"/>
          </a:xfrm>
          <a:prstGeom prst="rect">
            <a:avLst/>
          </a:prstGeom>
          <a:noFill/>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None/>
            </a:pPr>
            <a:r>
              <a:rPr lang="en" sz="1100">
                <a:solidFill>
                  <a:srgbClr val="222222"/>
                </a:solidFill>
                <a:highlight>
                  <a:srgbClr val="FFFFFF"/>
                </a:highlight>
                <a:latin typeface="Montserrat"/>
                <a:ea typeface="Montserrat"/>
                <a:cs typeface="Montserrat"/>
                <a:sym typeface="Montserrat"/>
              </a:rPr>
              <a:t>Kristen Wiltshire is a multi-passionate Board-Certified Holistic Nutrition Professional, creative, world traveler, entrepreneur, and burgeoning philanthropist living in New York City. She was a fashion stylist for 7 years, dressing clients and models for print editorials, e-commerce, and advertising for Campbell's Soup and Bloomberg Media. Traveling to and living in India, she became the food designer for Banyan Roots, a company on a mission to connect rural organic farmers with the Rajasthani marketplace. Her service with Global Brigades as a volunteer in public health, gravitational water, and agricultural projects in Honduras, Nicaragua, and Panama catalyzed her interest in international relations. She has since traveled to over 30 countries, learning about agriculture, food politics, and public health. She has a culinary science and art background from studying at Drexel University in Philadelphia, a BSNS in Human Nutrition, and is a certified permaculture designer. Kristen was welcomed into the National Society for Leadership and Success (NSLS) after maintaining a 4.0 GPA and the chancellor's list designation at Purdue. In 2022, Kristen and her mother founded The Gaton Foundation, a 501 (c) (3) nonprofit, and Kristen is the CEO and Chief Creative. The organization develops compassionate impact programs to create pathways to well-being. Under her direction, the project scaled its initial offering to reach over 350 people monthly. As the chief executive, Kristen has initiated a companion project called Regen Compost, which directs the organization's waste to NYRP community gardens and turns it into compost to grow produce for community members. She supports the community fridge project through monthly donations of hundreds of pounds to help feed people in need. Kristen is working on her board certification in holistic nutrition and developing her wellness consultancy, YouRx, which harnesses human biological science to help people optimize their health and performance through plant-forward nutrition. She develops educational resources and healthy recipes, which are donated and distributed to recipients of her foundation's Give&amp;Go Grocery Project. This is all only surpassed by her aims, which include building wellness spaces that contribute to the ecological health of the planet through applied holistic thinking. Kristen imagines integrity integrations for her businesses that serve a purpose through collaboration, and she is excited about expanding her capacity through global learning and transformative service.</a:t>
            </a:r>
            <a:endParaRPr sz="4815">
              <a:latin typeface="Montserrat"/>
              <a:ea typeface="Montserrat"/>
              <a:cs typeface="Montserrat"/>
              <a:sym typeface="Montserrat"/>
            </a:endParaRPr>
          </a:p>
        </p:txBody>
      </p:sp>
      <p:sp>
        <p:nvSpPr>
          <p:cNvPr id="117" name="Google Shape;117;p20"/>
          <p:cNvSpPr txBox="1"/>
          <p:nvPr/>
        </p:nvSpPr>
        <p:spPr>
          <a:xfrm>
            <a:off x="0" y="4622275"/>
            <a:ext cx="9144000" cy="777900"/>
          </a:xfrm>
          <a:prstGeom prst="rect">
            <a:avLst/>
          </a:prstGeom>
          <a:noFill/>
          <a:ln>
            <a:noFill/>
          </a:ln>
        </p:spPr>
        <p:txBody>
          <a:bodyPr anchorCtr="0" anchor="t" bIns="91425" lIns="91425" spcFirstLastPara="1" rIns="91425" wrap="square" tIns="91425">
            <a:spAutoFit/>
          </a:bodyPr>
          <a:lstStyle/>
          <a:p>
            <a:pPr indent="0" lvl="0" marL="168275" rtl="0" algn="l">
              <a:spcBef>
                <a:spcPts val="30"/>
              </a:spcBef>
              <a:spcAft>
                <a:spcPts val="0"/>
              </a:spcAft>
              <a:buNone/>
            </a:pPr>
            <a:r>
              <a:rPr b="1" lang="en" sz="950">
                <a:solidFill>
                  <a:srgbClr val="243341"/>
                </a:solidFill>
                <a:latin typeface="Avenir"/>
                <a:ea typeface="Avenir"/>
                <a:cs typeface="Avenir"/>
                <a:sym typeface="Avenir"/>
              </a:rPr>
              <a:t>thegatonfoundation.org   |   </a:t>
            </a:r>
            <a:r>
              <a:rPr b="1" lang="en" sz="950" u="sng">
                <a:solidFill>
                  <a:schemeClr val="hlink"/>
                </a:solidFill>
                <a:latin typeface="Avenir"/>
                <a:ea typeface="Avenir"/>
                <a:cs typeface="Avenir"/>
                <a:sym typeface="Avenir"/>
                <a:hlinkClick r:id="rId3"/>
              </a:rPr>
              <a:t>thegatonfoundation@gmail.com</a:t>
            </a:r>
            <a:r>
              <a:rPr b="1" lang="en" sz="950">
                <a:solidFill>
                  <a:srgbClr val="243341"/>
                </a:solidFill>
                <a:latin typeface="Avenir"/>
                <a:ea typeface="Avenir"/>
                <a:cs typeface="Avenir"/>
                <a:sym typeface="Avenir"/>
              </a:rPr>
              <a:t> | </a:t>
            </a:r>
            <a:r>
              <a:rPr b="1" lang="en" sz="800">
                <a:solidFill>
                  <a:schemeClr val="dk1"/>
                </a:solidFill>
              </a:rPr>
              <a:t> @thegatonfoundation </a:t>
            </a:r>
            <a:r>
              <a:rPr b="1" lang="en" sz="2800">
                <a:solidFill>
                  <a:schemeClr val="dk1"/>
                </a:solidFill>
              </a:rPr>
              <a:t> </a:t>
            </a:r>
            <a:r>
              <a:rPr b="1" lang="en" sz="800">
                <a:solidFill>
                  <a:schemeClr val="dk1"/>
                </a:solidFill>
              </a:rPr>
              <a:t>							</a:t>
            </a:r>
            <a:r>
              <a:rPr b="1" lang="en" sz="950">
                <a:solidFill>
                  <a:srgbClr val="243341"/>
                </a:solidFill>
                <a:latin typeface="Avenir"/>
                <a:ea typeface="Avenir"/>
                <a:cs typeface="Avenir"/>
                <a:sym typeface="Avenir"/>
              </a:rPr>
              <a:t>Media Kit ’23</a:t>
            </a:r>
            <a:endParaRPr b="1" sz="800">
              <a:solidFill>
                <a:schemeClr val="dk1"/>
              </a:solidFill>
            </a:endParaRPr>
          </a:p>
          <a:p>
            <a:pPr indent="0" lvl="0" marL="168275" rtl="0" algn="ctr">
              <a:spcBef>
                <a:spcPts val="125"/>
              </a:spcBef>
              <a:spcAft>
                <a:spcPts val="125"/>
              </a:spcAft>
              <a:buNone/>
            </a:pPr>
            <a:r>
              <a:rPr b="1" lang="en" sz="950">
                <a:solidFill>
                  <a:srgbClr val="243341"/>
                </a:solidFill>
                <a:latin typeface="Avenir"/>
                <a:ea typeface="Avenir"/>
                <a:cs typeface="Avenir"/>
                <a:sym typeface="Avenir"/>
              </a:rPr>
              <a:t>	                                    </a:t>
            </a:r>
            <a:endParaRPr b="1" sz="950">
              <a:solidFill>
                <a:srgbClr val="243341"/>
              </a:solidFill>
              <a:latin typeface="Avenir"/>
              <a:ea typeface="Avenir"/>
              <a:cs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nvSpPr>
        <p:spPr>
          <a:xfrm>
            <a:off x="3882800" y="566775"/>
            <a:ext cx="4924200" cy="369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ora"/>
                <a:ea typeface="Lora"/>
                <a:cs typeface="Lora"/>
                <a:sym typeface="Lora"/>
              </a:rPr>
              <a:t>About </a:t>
            </a:r>
            <a:r>
              <a:rPr lang="en">
                <a:solidFill>
                  <a:srgbClr val="00B050"/>
                </a:solidFill>
                <a:latin typeface="Lora"/>
                <a:ea typeface="Lora"/>
                <a:cs typeface="Lora"/>
                <a:sym typeface="Lora"/>
              </a:rPr>
              <a:t>Angela Wilshire</a:t>
            </a:r>
            <a:endParaRPr>
              <a:solidFill>
                <a:srgbClr val="00B050"/>
              </a:solidFill>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0" lvl="0" marL="0" rtl="0" algn="l">
              <a:spcBef>
                <a:spcPts val="0"/>
              </a:spcBef>
              <a:spcAft>
                <a:spcPts val="0"/>
              </a:spcAft>
              <a:buNone/>
            </a:pPr>
            <a:r>
              <a:rPr lang="en" sz="1200">
                <a:latin typeface="Montserrat"/>
                <a:ea typeface="Montserrat"/>
                <a:cs typeface="Montserrat"/>
                <a:sym typeface="Montserrat"/>
              </a:rPr>
              <a:t>Angela has been an educator for 36 years. </a:t>
            </a:r>
            <a:r>
              <a:rPr lang="en" sz="1200">
                <a:solidFill>
                  <a:srgbClr val="243341"/>
                </a:solidFill>
                <a:latin typeface="Montserrat"/>
                <a:ea typeface="Montserrat"/>
                <a:cs typeface="Montserrat"/>
                <a:sym typeface="Montserrat"/>
              </a:rPr>
              <a:t>As a bilingual speech and language therapist and education evaluator, she has been instrumental in the lives of thousands of students throughout her career. She is passionate about helping students reach their full academic and socio-emotional development potential.Angela dreamt up the Give&amp;Go project in 2020 after hearing that a fire displaced students attending the high school where she is tenured. She is deeply committed to the growth of this project and seeing it made available to “everyone, everywhere, who can possibly need it.” Angela is the co-founder of The Gaton Foundation and its esteemed board president. </a:t>
            </a:r>
            <a:endParaRPr sz="1200">
              <a:latin typeface="Montserrat"/>
              <a:ea typeface="Montserrat"/>
              <a:cs typeface="Montserrat"/>
              <a:sym typeface="Montserra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br>
              <a:rPr lang="en"/>
            </a:br>
            <a:endParaRPr/>
          </a:p>
        </p:txBody>
      </p:sp>
      <p:sp>
        <p:nvSpPr>
          <p:cNvPr id="123" name="Google Shape;123;p21"/>
          <p:cNvSpPr txBox="1"/>
          <p:nvPr/>
        </p:nvSpPr>
        <p:spPr>
          <a:xfrm>
            <a:off x="0" y="4588225"/>
            <a:ext cx="9144000" cy="777900"/>
          </a:xfrm>
          <a:prstGeom prst="rect">
            <a:avLst/>
          </a:prstGeom>
          <a:noFill/>
          <a:ln>
            <a:noFill/>
          </a:ln>
        </p:spPr>
        <p:txBody>
          <a:bodyPr anchorCtr="0" anchor="t" bIns="91425" lIns="91425" spcFirstLastPara="1" rIns="91425" wrap="square" tIns="91425">
            <a:spAutoFit/>
          </a:bodyPr>
          <a:lstStyle/>
          <a:p>
            <a:pPr indent="0" lvl="0" marL="168275" rtl="0" algn="l">
              <a:spcBef>
                <a:spcPts val="30"/>
              </a:spcBef>
              <a:spcAft>
                <a:spcPts val="0"/>
              </a:spcAft>
              <a:buNone/>
            </a:pPr>
            <a:r>
              <a:rPr b="1" lang="en" sz="950">
                <a:solidFill>
                  <a:srgbClr val="243341"/>
                </a:solidFill>
                <a:latin typeface="Avenir"/>
                <a:ea typeface="Avenir"/>
                <a:cs typeface="Avenir"/>
                <a:sym typeface="Avenir"/>
              </a:rPr>
              <a:t>thegatonfoundation.org   |   </a:t>
            </a:r>
            <a:r>
              <a:rPr b="1" lang="en" sz="950" u="sng">
                <a:solidFill>
                  <a:schemeClr val="hlink"/>
                </a:solidFill>
                <a:latin typeface="Avenir"/>
                <a:ea typeface="Avenir"/>
                <a:cs typeface="Avenir"/>
                <a:sym typeface="Avenir"/>
                <a:hlinkClick r:id="rId3"/>
              </a:rPr>
              <a:t>thegatonfoundation@gmail.com</a:t>
            </a:r>
            <a:r>
              <a:rPr b="1" lang="en" sz="950">
                <a:solidFill>
                  <a:srgbClr val="243341"/>
                </a:solidFill>
                <a:latin typeface="Avenir"/>
                <a:ea typeface="Avenir"/>
                <a:cs typeface="Avenir"/>
                <a:sym typeface="Avenir"/>
              </a:rPr>
              <a:t> | </a:t>
            </a:r>
            <a:r>
              <a:rPr b="1" lang="en" sz="800">
                <a:solidFill>
                  <a:schemeClr val="dk1"/>
                </a:solidFill>
              </a:rPr>
              <a:t> @thegatonfoundation </a:t>
            </a:r>
            <a:r>
              <a:rPr b="1" lang="en" sz="2800">
                <a:solidFill>
                  <a:schemeClr val="dk1"/>
                </a:solidFill>
              </a:rPr>
              <a:t> </a:t>
            </a:r>
            <a:r>
              <a:rPr b="1" lang="en" sz="800">
                <a:solidFill>
                  <a:schemeClr val="dk1"/>
                </a:solidFill>
              </a:rPr>
              <a:t>							</a:t>
            </a:r>
            <a:r>
              <a:rPr b="1" lang="en" sz="950">
                <a:solidFill>
                  <a:srgbClr val="243341"/>
                </a:solidFill>
                <a:latin typeface="Avenir"/>
                <a:ea typeface="Avenir"/>
                <a:cs typeface="Avenir"/>
                <a:sym typeface="Avenir"/>
              </a:rPr>
              <a:t>Media Kit ’23</a:t>
            </a:r>
            <a:endParaRPr b="1" sz="800">
              <a:solidFill>
                <a:schemeClr val="dk1"/>
              </a:solidFill>
            </a:endParaRPr>
          </a:p>
          <a:p>
            <a:pPr indent="0" lvl="0" marL="168275" rtl="0" algn="ctr">
              <a:spcBef>
                <a:spcPts val="125"/>
              </a:spcBef>
              <a:spcAft>
                <a:spcPts val="125"/>
              </a:spcAft>
              <a:buNone/>
            </a:pPr>
            <a:r>
              <a:rPr b="1" lang="en" sz="950">
                <a:solidFill>
                  <a:srgbClr val="243341"/>
                </a:solidFill>
                <a:latin typeface="Avenir"/>
                <a:ea typeface="Avenir"/>
                <a:cs typeface="Avenir"/>
                <a:sym typeface="Avenir"/>
              </a:rPr>
              <a:t>	                                    </a:t>
            </a:r>
            <a:endParaRPr b="1" sz="950">
              <a:solidFill>
                <a:srgbClr val="243341"/>
              </a:solidFill>
              <a:latin typeface="Avenir"/>
              <a:ea typeface="Avenir"/>
              <a:cs typeface="Avenir"/>
              <a:sym typeface="Avenir"/>
            </a:endParaRPr>
          </a:p>
        </p:txBody>
      </p:sp>
      <p:pic>
        <p:nvPicPr>
          <p:cNvPr id="124" name="Google Shape;124;p21"/>
          <p:cNvPicPr preferRelativeResize="0"/>
          <p:nvPr/>
        </p:nvPicPr>
        <p:blipFill>
          <a:blip r:embed="rId4">
            <a:alphaModFix/>
          </a:blip>
          <a:stretch>
            <a:fillRect/>
          </a:stretch>
        </p:blipFill>
        <p:spPr>
          <a:xfrm>
            <a:off x="363950" y="495300"/>
            <a:ext cx="3105150" cy="4152900"/>
          </a:xfrm>
          <a:prstGeom prst="rect">
            <a:avLst/>
          </a:prstGeom>
          <a:noFill/>
          <a:ln>
            <a:noFill/>
          </a:ln>
        </p:spPr>
      </p:pic>
      <p:sp>
        <p:nvSpPr>
          <p:cNvPr id="125" name="Google Shape;125;p21"/>
          <p:cNvSpPr txBox="1"/>
          <p:nvPr/>
        </p:nvSpPr>
        <p:spPr>
          <a:xfrm>
            <a:off x="4522250" y="3510700"/>
            <a:ext cx="3645300" cy="63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000">
                <a:latin typeface="Lora"/>
                <a:ea typeface="Lora"/>
                <a:cs typeface="Lora"/>
                <a:sym typeface="Lora"/>
              </a:rPr>
              <a:t>Find an extended bio on the next slide →</a:t>
            </a:r>
            <a:endParaRPr i="1" sz="1000">
              <a:latin typeface="Lora"/>
              <a:ea typeface="Lora"/>
              <a:cs typeface="Lora"/>
              <a:sym typeface="Lor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